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9" r:id="rId2"/>
    <p:sldId id="420"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3FCD74-1629-A3BB-A73E-F6E4687023D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85029B4-0BB4-1098-0259-5F0D93A55B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88E2342-A571-C6B0-C8BF-C94E61B5DCEF}"/>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5" name="フッター プレースホルダー 4">
            <a:extLst>
              <a:ext uri="{FF2B5EF4-FFF2-40B4-BE49-F238E27FC236}">
                <a16:creationId xmlns:a16="http://schemas.microsoft.com/office/drawing/2014/main" id="{7B680B30-A973-D2CC-BB34-11C10630356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626FD2-4288-140E-455E-53FFEB85F108}"/>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2093982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10234A-5EFF-8095-92FF-65D6E711CF7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0C0100B-36CE-E28A-7E9C-4F52DB0E04B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E2B7811-18E2-B41C-8595-F1C7200B49F2}"/>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5" name="フッター プレースホルダー 4">
            <a:extLst>
              <a:ext uri="{FF2B5EF4-FFF2-40B4-BE49-F238E27FC236}">
                <a16:creationId xmlns:a16="http://schemas.microsoft.com/office/drawing/2014/main" id="{90A2C14F-8F88-E3EB-3C30-A387FDF74C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0FCD6A4-E964-E191-3AD1-CEE584DF184F}"/>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3766495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4417DE8-142A-8EF4-6AF7-E9625F80E56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3D18AC2-A1BB-0AFA-178D-8D6EAB0F2CE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7A09F89-7DE2-1C54-FC34-6A9707F9E5B4}"/>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5" name="フッター プレースホルダー 4">
            <a:extLst>
              <a:ext uri="{FF2B5EF4-FFF2-40B4-BE49-F238E27FC236}">
                <a16:creationId xmlns:a16="http://schemas.microsoft.com/office/drawing/2014/main" id="{AF97CD58-823D-C229-AD22-B96BE91694D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EDE31BA-77E3-7E91-FA53-9E366467B3D9}"/>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39460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119336" y="102334"/>
            <a:ext cx="11523307" cy="302330"/>
          </a:xfrm>
          <a:custGeom>
            <a:avLst/>
            <a:gdLst>
              <a:gd name="connsiteX0" fmla="*/ 11523307 w 11523307"/>
              <a:gd name="connsiteY0" fmla="*/ 648072 h 648072"/>
              <a:gd name="connsiteX1" fmla="*/ 0 w 11523307"/>
              <a:gd name="connsiteY1" fmla="*/ 648066 h 648072"/>
              <a:gd name="connsiteX2" fmla="*/ 0 w 11523307"/>
              <a:gd name="connsiteY2" fmla="*/ 6 h 648072"/>
              <a:gd name="connsiteX3" fmla="*/ 11523307 w 11523307"/>
              <a:gd name="connsiteY3" fmla="*/ 0 h 648072"/>
              <a:gd name="connsiteX4" fmla="*/ 11523307 w 11523307"/>
              <a:gd name="connsiteY4" fmla="*/ 648072 h 648072"/>
              <a:gd name="connsiteX0" fmla="*/ 11523307 w 11523307"/>
              <a:gd name="connsiteY0" fmla="*/ 648072 h 648072"/>
              <a:gd name="connsiteX1" fmla="*/ 0 w 11523307"/>
              <a:gd name="connsiteY1" fmla="*/ 648066 h 648072"/>
              <a:gd name="connsiteX2" fmla="*/ 0 w 11523307"/>
              <a:gd name="connsiteY2" fmla="*/ 6 h 648072"/>
              <a:gd name="connsiteX3" fmla="*/ 11523307 w 11523307"/>
              <a:gd name="connsiteY3" fmla="*/ 0 h 648072"/>
              <a:gd name="connsiteX0" fmla="*/ 11523307 w 11523307"/>
              <a:gd name="connsiteY0" fmla="*/ 648072 h 648072"/>
              <a:gd name="connsiteX1" fmla="*/ 0 w 11523307"/>
              <a:gd name="connsiteY1" fmla="*/ 648066 h 648072"/>
              <a:gd name="connsiteX2" fmla="*/ 0 w 11523307"/>
              <a:gd name="connsiteY2" fmla="*/ 6 h 648072"/>
              <a:gd name="connsiteX3" fmla="*/ 11523307 w 11523307"/>
              <a:gd name="connsiteY3" fmla="*/ 0 h 648072"/>
              <a:gd name="connsiteX4" fmla="*/ 11523307 w 11523307"/>
              <a:gd name="connsiteY4" fmla="*/ 648072 h 648072"/>
              <a:gd name="connsiteX0" fmla="*/ 11523307 w 11523307"/>
              <a:gd name="connsiteY0" fmla="*/ 648072 h 648072"/>
              <a:gd name="connsiteX1" fmla="*/ 0 w 11523307"/>
              <a:gd name="connsiteY1" fmla="*/ 648066 h 648072"/>
              <a:gd name="connsiteX2" fmla="*/ 0 w 11523307"/>
              <a:gd name="connsiteY2" fmla="*/ 6 h 648072"/>
              <a:gd name="connsiteX0" fmla="*/ 11523307 w 11523307"/>
              <a:gd name="connsiteY0" fmla="*/ 648072 h 648072"/>
              <a:gd name="connsiteX1" fmla="*/ 0 w 11523307"/>
              <a:gd name="connsiteY1" fmla="*/ 648066 h 648072"/>
              <a:gd name="connsiteX2" fmla="*/ 0 w 11523307"/>
              <a:gd name="connsiteY2" fmla="*/ 6 h 648072"/>
              <a:gd name="connsiteX3" fmla="*/ 11523307 w 11523307"/>
              <a:gd name="connsiteY3" fmla="*/ 0 h 648072"/>
              <a:gd name="connsiteX4" fmla="*/ 11523307 w 11523307"/>
              <a:gd name="connsiteY4" fmla="*/ 648072 h 648072"/>
              <a:gd name="connsiteX0" fmla="*/ 0 w 11523307"/>
              <a:gd name="connsiteY0" fmla="*/ 648066 h 648072"/>
              <a:gd name="connsiteX1" fmla="*/ 0 w 11523307"/>
              <a:gd name="connsiteY1" fmla="*/ 6 h 648072"/>
            </a:gdLst>
            <a:ahLst/>
            <a:cxnLst>
              <a:cxn ang="0">
                <a:pos x="connsiteX0" y="connsiteY0"/>
              </a:cxn>
              <a:cxn ang="0">
                <a:pos x="connsiteX1" y="connsiteY1"/>
              </a:cxn>
            </a:cxnLst>
            <a:rect l="l" t="t" r="r" b="b"/>
            <a:pathLst>
              <a:path w="11523307" h="648072" stroke="0" extrusionOk="0">
                <a:moveTo>
                  <a:pt x="11523307" y="648072"/>
                </a:moveTo>
                <a:lnTo>
                  <a:pt x="0" y="648066"/>
                </a:lnTo>
                <a:lnTo>
                  <a:pt x="0" y="6"/>
                </a:lnTo>
                <a:cubicBezTo>
                  <a:pt x="0" y="3"/>
                  <a:pt x="5159160" y="0"/>
                  <a:pt x="11523307" y="0"/>
                </a:cubicBezTo>
                <a:lnTo>
                  <a:pt x="11523307" y="648072"/>
                </a:lnTo>
                <a:close/>
              </a:path>
              <a:path w="11523307" h="648072" fill="none">
                <a:moveTo>
                  <a:pt x="0" y="648066"/>
                </a:moveTo>
                <a:lnTo>
                  <a:pt x="0" y="6"/>
                </a:lnTo>
              </a:path>
            </a:pathLst>
          </a:custGeom>
          <a:ln w="76200">
            <a:solidFill>
              <a:schemeClr val="accent1"/>
            </a:solidFill>
          </a:ln>
        </p:spPr>
        <p:txBody>
          <a:bodyPr lIns="180000" anchor="ctr"/>
          <a:lstStyle>
            <a:lvl1pPr>
              <a:lnSpc>
                <a:spcPct val="120000"/>
              </a:lnSpc>
              <a:spcAft>
                <a:spcPts val="300"/>
              </a:spcAft>
              <a:defRPr sz="1400" b="1">
                <a:solidFill>
                  <a:schemeClr val="accent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dirty="0"/>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24749876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335901" y="0"/>
            <a:ext cx="11523307" cy="648072"/>
          </a:xfrm>
          <a:ln>
            <a:noFill/>
          </a:ln>
        </p:spPr>
        <p:txBody>
          <a:bodyPr anchor="ctr"/>
          <a:lstStyle>
            <a:lvl1pP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788793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C25BCA-0D5F-E78B-F5AE-14CB318398D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C3E5705-01AA-2004-7296-CF31DDDD2DA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D7149A-11E4-0CFC-F9F5-338451056691}"/>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5" name="フッター プレースホルダー 4">
            <a:extLst>
              <a:ext uri="{FF2B5EF4-FFF2-40B4-BE49-F238E27FC236}">
                <a16:creationId xmlns:a16="http://schemas.microsoft.com/office/drawing/2014/main" id="{0882518D-9A7C-502F-A3EC-542FDFCBA69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EB2572D-28CE-C875-169E-829A1E9B8BB9}"/>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1440528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5B54A7-EF07-1889-5E24-8C984CB1A03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D3A7BB-1E2B-A77B-3BA8-59FD878837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C49E51E-9598-2791-8FCF-D3C1ACBC965E}"/>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5" name="フッター プレースホルダー 4">
            <a:extLst>
              <a:ext uri="{FF2B5EF4-FFF2-40B4-BE49-F238E27FC236}">
                <a16:creationId xmlns:a16="http://schemas.microsoft.com/office/drawing/2014/main" id="{FD85BE5D-D3E2-DEF4-AFC9-977EA9347D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DEAE14-2AFD-13AE-8A37-019511F6F469}"/>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1438399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AEC01E-2FC3-18A8-F435-CC7D754DFFE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8C5846D-8FDE-AF8F-027D-02A258EAB52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C593521-119D-9BD1-6F12-00AA9051F51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1F07F3-3CCB-C7CE-A4B4-10755435B0F7}"/>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6" name="フッター プレースホルダー 5">
            <a:extLst>
              <a:ext uri="{FF2B5EF4-FFF2-40B4-BE49-F238E27FC236}">
                <a16:creationId xmlns:a16="http://schemas.microsoft.com/office/drawing/2014/main" id="{1BF7C874-0B5E-A5B3-18F1-ED134CA1706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2B254E0-6166-BD55-E985-AD117EEAA619}"/>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3875149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6F321A-F508-DBA7-3F05-CC10A4AFCF7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CAE06D0-6B38-D563-05EE-F075BA0129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5EB4EE1-0DCA-C7DA-960D-46AB4B87DAA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97E3668-1226-0C71-4E74-92A438CBF6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C7CFB62-3A47-20C2-461D-94D4FE7FB3D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27B04B3-D7DD-C145-E925-E51F8A135967}"/>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8" name="フッター プレースホルダー 7">
            <a:extLst>
              <a:ext uri="{FF2B5EF4-FFF2-40B4-BE49-F238E27FC236}">
                <a16:creationId xmlns:a16="http://schemas.microsoft.com/office/drawing/2014/main" id="{FEF5895B-3CC3-23F0-56E2-139D53ABD51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2A34A5A-CEDB-276A-3FCE-7CCA40D9F521}"/>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1897295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2DE585-4953-E9BB-22F6-5CAA7A87E1E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C788495-B147-3C00-9C2C-A1D16E82C544}"/>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4" name="フッター プレースホルダー 3">
            <a:extLst>
              <a:ext uri="{FF2B5EF4-FFF2-40B4-BE49-F238E27FC236}">
                <a16:creationId xmlns:a16="http://schemas.microsoft.com/office/drawing/2014/main" id="{B3E4D8BD-D8A6-2A39-1EAF-E80421161DD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DCC4064-AF95-0949-CFB7-4B5B5DB46176}"/>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4166794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0B62F31-60E9-3F26-8292-AFDF6EED3065}"/>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3" name="フッター プレースホルダー 2">
            <a:extLst>
              <a:ext uri="{FF2B5EF4-FFF2-40B4-BE49-F238E27FC236}">
                <a16:creationId xmlns:a16="http://schemas.microsoft.com/office/drawing/2014/main" id="{4F59D805-99F9-BF8E-DA3F-C89A100EC0A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2EA8079-DBF8-B7F0-0BDD-C863E34D2EBB}"/>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2268577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F84AF6-8CCE-4E95-B8D6-08C4430A514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2377323-6C33-CE4F-CED0-68A6C627DF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5E956F8-C5EC-AD50-4BA0-72654B7572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CA6C08B-77E3-6DE1-7185-E6C6880ED3F3}"/>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6" name="フッター プレースホルダー 5">
            <a:extLst>
              <a:ext uri="{FF2B5EF4-FFF2-40B4-BE49-F238E27FC236}">
                <a16:creationId xmlns:a16="http://schemas.microsoft.com/office/drawing/2014/main" id="{5AEB6361-454A-F628-93BF-356C873A12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69C2278-1F8C-3044-0729-B62C0D355E1F}"/>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1104332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889B23-F355-BA7F-5123-6393011A176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F0F753A-9C26-9EE7-C78F-D6ADCAE64A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33212E3-85E4-62CC-DF6E-8FDF68FCAB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7908FBB-C5F6-3B9D-0FB0-5905FE8DFBC2}"/>
              </a:ext>
            </a:extLst>
          </p:cNvPr>
          <p:cNvSpPr>
            <a:spLocks noGrp="1"/>
          </p:cNvSpPr>
          <p:nvPr>
            <p:ph type="dt" sz="half" idx="10"/>
          </p:nvPr>
        </p:nvSpPr>
        <p:spPr/>
        <p:txBody>
          <a:bodyPr/>
          <a:lstStyle/>
          <a:p>
            <a:fld id="{22653BDC-F9C8-48B6-8F4A-4FD2CD034FCF}" type="datetimeFigureOut">
              <a:rPr kumimoji="1" lang="ja-JP" altLang="en-US" smtClean="0"/>
              <a:t>2023/11/19</a:t>
            </a:fld>
            <a:endParaRPr kumimoji="1" lang="ja-JP" altLang="en-US"/>
          </a:p>
        </p:txBody>
      </p:sp>
      <p:sp>
        <p:nvSpPr>
          <p:cNvPr id="6" name="フッター プレースホルダー 5">
            <a:extLst>
              <a:ext uri="{FF2B5EF4-FFF2-40B4-BE49-F238E27FC236}">
                <a16:creationId xmlns:a16="http://schemas.microsoft.com/office/drawing/2014/main" id="{8C2E4BCA-E8E8-0717-8528-83C5E0031E3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E48F2EA-8EA3-7C5F-D607-CC5D59BB845C}"/>
              </a:ext>
            </a:extLst>
          </p:cNvPr>
          <p:cNvSpPr>
            <a:spLocks noGrp="1"/>
          </p:cNvSpPr>
          <p:nvPr>
            <p:ph type="sldNum" sz="quarter" idx="12"/>
          </p:nvPr>
        </p:nvSpPr>
        <p:spPr/>
        <p:txBody>
          <a:body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1290051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B49D06C-B021-510C-CCEE-F2B036CFB1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1394F0C-E7EB-E96B-59F4-9731F3B021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08523F-5545-8612-4394-01504DA0E3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653BDC-F9C8-48B6-8F4A-4FD2CD034FCF}" type="datetimeFigureOut">
              <a:rPr kumimoji="1" lang="ja-JP" altLang="en-US" smtClean="0"/>
              <a:t>2023/11/19</a:t>
            </a:fld>
            <a:endParaRPr kumimoji="1" lang="ja-JP" altLang="en-US"/>
          </a:p>
        </p:txBody>
      </p:sp>
      <p:sp>
        <p:nvSpPr>
          <p:cNvPr id="5" name="フッター プレースホルダー 4">
            <a:extLst>
              <a:ext uri="{FF2B5EF4-FFF2-40B4-BE49-F238E27FC236}">
                <a16:creationId xmlns:a16="http://schemas.microsoft.com/office/drawing/2014/main" id="{85A09FD0-C382-6CDF-AFA7-80381AAC76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1871E2E-85D6-59D3-6C79-023C36DA5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EA61E-0BCF-4043-B4A3-B1CAAA604AD0}" type="slidenum">
              <a:rPr kumimoji="1" lang="ja-JP" altLang="en-US" smtClean="0"/>
              <a:t>‹#›</a:t>
            </a:fld>
            <a:endParaRPr kumimoji="1" lang="ja-JP" altLang="en-US"/>
          </a:p>
        </p:txBody>
      </p:sp>
    </p:spTree>
    <p:extLst>
      <p:ext uri="{BB962C8B-B14F-4D97-AF65-F5344CB8AC3E}">
        <p14:creationId xmlns:p14="http://schemas.microsoft.com/office/powerpoint/2010/main" val="4064640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hinmeeng.com/category/3d-cad/" TargetMode="External"/><Relationship Id="rId1" Type="http://schemas.openxmlformats.org/officeDocument/2006/relationships/slideLayout" Target="../slideLayouts/slideLayout12.xml"/><Relationship Id="rId4" Type="http://schemas.openxmlformats.org/officeDocument/2006/relationships/hyperlink" Target="https://shinmeeng.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619EE2-C354-44A2-A83E-7B63DF81E325}"/>
              </a:ext>
            </a:extLst>
          </p:cNvPr>
          <p:cNvSpPr>
            <a:spLocks noGrp="1"/>
          </p:cNvSpPr>
          <p:nvPr>
            <p:ph type="title"/>
          </p:nvPr>
        </p:nvSpPr>
        <p:spPr/>
        <p:txBody>
          <a:bodyPr/>
          <a:lstStyle/>
          <a:p>
            <a:r>
              <a:rPr kumimoji="1" lang="ja-JP" altLang="en-US" dirty="0">
                <a:solidFill>
                  <a:schemeClr val="accent1"/>
                </a:solidFill>
              </a:rPr>
              <a:t>機械</a:t>
            </a:r>
            <a:r>
              <a:rPr kumimoji="1" lang="en-US" altLang="ja-JP" dirty="0">
                <a:solidFill>
                  <a:schemeClr val="accent1"/>
                </a:solidFill>
              </a:rPr>
              <a:t>/</a:t>
            </a:r>
            <a:r>
              <a:rPr kumimoji="1" lang="ja-JP" altLang="en-US" dirty="0">
                <a:solidFill>
                  <a:schemeClr val="accent1"/>
                </a:solidFill>
              </a:rPr>
              <a:t>設備設計用</a:t>
            </a:r>
            <a:r>
              <a:rPr kumimoji="1" lang="en-US" altLang="ja-JP" dirty="0">
                <a:solidFill>
                  <a:schemeClr val="accent1"/>
                </a:solidFill>
              </a:rPr>
              <a:t>Excel</a:t>
            </a:r>
            <a:r>
              <a:rPr kumimoji="1" lang="ja-JP" altLang="en-US" dirty="0">
                <a:solidFill>
                  <a:schemeClr val="accent1"/>
                </a:solidFill>
              </a:rPr>
              <a:t>計算ツール</a:t>
            </a:r>
            <a:r>
              <a:rPr kumimoji="1" lang="en-US" altLang="ja-JP" dirty="0">
                <a:solidFill>
                  <a:schemeClr val="accent1"/>
                </a:solidFill>
              </a:rPr>
              <a:t>【</a:t>
            </a:r>
            <a:r>
              <a:rPr kumimoji="1" lang="ja-JP" altLang="en-US" dirty="0">
                <a:solidFill>
                  <a:schemeClr val="accent1"/>
                </a:solidFill>
              </a:rPr>
              <a:t>あと施工アンカー強度計算シート</a:t>
            </a:r>
            <a:r>
              <a:rPr kumimoji="1" lang="en-US" altLang="ja-JP" dirty="0">
                <a:solidFill>
                  <a:schemeClr val="accent1"/>
                </a:solidFill>
              </a:rPr>
              <a:t>】</a:t>
            </a:r>
            <a:r>
              <a:rPr kumimoji="1" lang="ja-JP" altLang="en-US" dirty="0">
                <a:solidFill>
                  <a:schemeClr val="accent1"/>
                </a:solidFill>
              </a:rPr>
              <a:t>の概要</a:t>
            </a:r>
            <a:endParaRPr kumimoji="1" lang="ja-JP" altLang="en-US" dirty="0"/>
          </a:p>
        </p:txBody>
      </p:sp>
      <p:sp>
        <p:nvSpPr>
          <p:cNvPr id="21" name="正方形/長方形 20">
            <a:extLst>
              <a:ext uri="{FF2B5EF4-FFF2-40B4-BE49-F238E27FC236}">
                <a16:creationId xmlns:a16="http://schemas.microsoft.com/office/drawing/2014/main" id="{0D343918-692E-6C7A-78C7-824255EF8450}"/>
              </a:ext>
            </a:extLst>
          </p:cNvPr>
          <p:cNvSpPr/>
          <p:nvPr/>
        </p:nvSpPr>
        <p:spPr>
          <a:xfrm>
            <a:off x="0" y="600008"/>
            <a:ext cx="12192000" cy="87943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ctr"/>
          <a:lstStyle/>
          <a:p>
            <a:pPr algn="ctr">
              <a:lnSpc>
                <a:spcPct val="130000"/>
              </a:lnSpc>
              <a:spcAft>
                <a:spcPts val="600"/>
              </a:spcAft>
            </a:pPr>
            <a:r>
              <a:rPr kumimoji="1" lang="ja-JP" altLang="en-US" b="1" dirty="0">
                <a:solidFill>
                  <a:schemeClr val="accent1"/>
                </a:solidFill>
              </a:rPr>
              <a:t>設計工数の削減 ，ヒューマンエラー削減</a:t>
            </a:r>
            <a:endParaRPr kumimoji="1" lang="en-US" altLang="ja-JP" b="1" dirty="0">
              <a:solidFill>
                <a:schemeClr val="accent1"/>
              </a:solidFill>
            </a:endParaRPr>
          </a:p>
          <a:p>
            <a:pPr algn="ctr">
              <a:lnSpc>
                <a:spcPct val="130000"/>
              </a:lnSpc>
              <a:spcAft>
                <a:spcPts val="600"/>
              </a:spcAft>
            </a:pPr>
            <a:r>
              <a:rPr kumimoji="1" lang="ja-JP" altLang="en-US" sz="1600" dirty="0">
                <a:solidFill>
                  <a:schemeClr val="accent1"/>
                </a:solidFill>
              </a:rPr>
              <a:t>★強度計算・確認時間の削減　★計算ミス防止　★アンカー型式情報など調査不要</a:t>
            </a:r>
          </a:p>
        </p:txBody>
      </p:sp>
      <p:sp>
        <p:nvSpPr>
          <p:cNvPr id="3" name="四角形: 角を丸くする 2">
            <a:extLst>
              <a:ext uri="{FF2B5EF4-FFF2-40B4-BE49-F238E27FC236}">
                <a16:creationId xmlns:a16="http://schemas.microsoft.com/office/drawing/2014/main" id="{94C30743-A216-1879-8355-548776A89B23}"/>
              </a:ext>
            </a:extLst>
          </p:cNvPr>
          <p:cNvSpPr/>
          <p:nvPr/>
        </p:nvSpPr>
        <p:spPr>
          <a:xfrm>
            <a:off x="751632" y="1790372"/>
            <a:ext cx="4968552" cy="3816424"/>
          </a:xfrm>
          <a:prstGeom prst="roundRect">
            <a:avLst>
              <a:gd name="adj" fmla="val 3439"/>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endParaRPr kumimoji="1" lang="ja-JP" altLang="en-US" dirty="0">
              <a:solidFill>
                <a:schemeClr val="accent1"/>
              </a:solidFill>
            </a:endParaRPr>
          </a:p>
        </p:txBody>
      </p:sp>
      <p:sp>
        <p:nvSpPr>
          <p:cNvPr id="4" name="四角形: 角を丸くする 3">
            <a:extLst>
              <a:ext uri="{FF2B5EF4-FFF2-40B4-BE49-F238E27FC236}">
                <a16:creationId xmlns:a16="http://schemas.microsoft.com/office/drawing/2014/main" id="{A9DAF9BB-D248-A997-3A91-2AD60F618659}"/>
              </a:ext>
            </a:extLst>
          </p:cNvPr>
          <p:cNvSpPr/>
          <p:nvPr/>
        </p:nvSpPr>
        <p:spPr>
          <a:xfrm>
            <a:off x="6471816" y="1790372"/>
            <a:ext cx="4968552" cy="3816424"/>
          </a:xfrm>
          <a:prstGeom prst="roundRect">
            <a:avLst>
              <a:gd name="adj" fmla="val 3439"/>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endParaRPr kumimoji="1" lang="ja-JP" altLang="en-US" dirty="0">
              <a:solidFill>
                <a:schemeClr val="accent1"/>
              </a:solidFill>
            </a:endParaRPr>
          </a:p>
        </p:txBody>
      </p:sp>
      <p:sp>
        <p:nvSpPr>
          <p:cNvPr id="5" name="乗算記号 4">
            <a:extLst>
              <a:ext uri="{FF2B5EF4-FFF2-40B4-BE49-F238E27FC236}">
                <a16:creationId xmlns:a16="http://schemas.microsoft.com/office/drawing/2014/main" id="{0456244D-5400-0C64-0E4B-C1AC4D1BCB8C}"/>
              </a:ext>
            </a:extLst>
          </p:cNvPr>
          <p:cNvSpPr/>
          <p:nvPr/>
        </p:nvSpPr>
        <p:spPr>
          <a:xfrm>
            <a:off x="5727132" y="3633377"/>
            <a:ext cx="737736" cy="737736"/>
          </a:xfrm>
          <a:prstGeom prst="mathMultiply">
            <a:avLst>
              <a:gd name="adj1" fmla="val 12528"/>
            </a:avLst>
          </a:prstGeom>
          <a:solidFill>
            <a:schemeClr val="bg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endParaRPr kumimoji="1" lang="ja-JP" altLang="en-US" dirty="0">
              <a:solidFill>
                <a:schemeClr val="accent1"/>
              </a:solidFill>
            </a:endParaRPr>
          </a:p>
        </p:txBody>
      </p:sp>
      <p:sp>
        <p:nvSpPr>
          <p:cNvPr id="6" name="テキスト ボックス 5">
            <a:extLst>
              <a:ext uri="{FF2B5EF4-FFF2-40B4-BE49-F238E27FC236}">
                <a16:creationId xmlns:a16="http://schemas.microsoft.com/office/drawing/2014/main" id="{9F53B287-0B40-D020-A4CC-8DF773B9A501}"/>
              </a:ext>
            </a:extLst>
          </p:cNvPr>
          <p:cNvSpPr txBox="1"/>
          <p:nvPr/>
        </p:nvSpPr>
        <p:spPr>
          <a:xfrm>
            <a:off x="1123193" y="1935485"/>
            <a:ext cx="4445629" cy="3726533"/>
          </a:xfrm>
          <a:prstGeom prst="rect">
            <a:avLst/>
          </a:prstGeom>
          <a:noFill/>
        </p:spPr>
        <p:txBody>
          <a:bodyPr wrap="square" rtlCol="0">
            <a:spAutoFit/>
          </a:bodyPr>
          <a:lstStyle/>
          <a:p>
            <a:pPr algn="l">
              <a:lnSpc>
                <a:spcPct val="130000"/>
              </a:lnSpc>
              <a:spcAft>
                <a:spcPts val="600"/>
              </a:spcAft>
            </a:pPr>
            <a:r>
              <a:rPr kumimoji="1" lang="ja-JP" altLang="en-US" sz="2000" b="1" dirty="0">
                <a:solidFill>
                  <a:schemeClr val="accent2"/>
                </a:solidFill>
                <a:latin typeface="+mn-ea"/>
              </a:rPr>
              <a:t>メーカーごとの計算シートあり</a:t>
            </a:r>
            <a:endParaRPr kumimoji="1" lang="en-US" altLang="ja-JP" sz="2000" b="1" dirty="0">
              <a:solidFill>
                <a:schemeClr val="accent2"/>
              </a:solidFill>
              <a:latin typeface="+mn-ea"/>
            </a:endParaRPr>
          </a:p>
          <a:p>
            <a:pPr>
              <a:lnSpc>
                <a:spcPct val="130000"/>
              </a:lnSpc>
              <a:spcAft>
                <a:spcPts val="600"/>
              </a:spcAft>
            </a:pPr>
            <a:r>
              <a:rPr kumimoji="1" lang="ja-JP" altLang="en-US" sz="1600" dirty="0">
                <a:solidFill>
                  <a:schemeClr val="accent1"/>
                </a:solidFill>
                <a:latin typeface="+mn-ea"/>
              </a:rPr>
              <a:t>・</a:t>
            </a:r>
            <a:r>
              <a:rPr kumimoji="1" lang="en-US" altLang="ja-JP" sz="1600" dirty="0">
                <a:solidFill>
                  <a:schemeClr val="accent1"/>
                </a:solidFill>
                <a:latin typeface="+mn-ea"/>
              </a:rPr>
              <a:t>4</a:t>
            </a:r>
            <a:r>
              <a:rPr kumimoji="1" lang="ja-JP" altLang="en-US" sz="1600" dirty="0">
                <a:solidFill>
                  <a:schemeClr val="accent1"/>
                </a:solidFill>
                <a:latin typeface="+mn-ea"/>
              </a:rPr>
              <a:t>種類の計算シート</a:t>
            </a:r>
            <a:endParaRPr kumimoji="1" lang="en-US" altLang="ja-JP" sz="1600" dirty="0">
              <a:solidFill>
                <a:schemeClr val="accent1"/>
              </a:solidFill>
              <a:latin typeface="+mn-ea"/>
            </a:endParaRPr>
          </a:p>
          <a:p>
            <a:pPr>
              <a:lnSpc>
                <a:spcPct val="130000"/>
              </a:lnSpc>
              <a:spcAft>
                <a:spcPts val="600"/>
              </a:spcAft>
            </a:pPr>
            <a:r>
              <a:rPr kumimoji="1" lang="ja-JP" altLang="en-US" sz="1600" dirty="0">
                <a:solidFill>
                  <a:schemeClr val="accent1"/>
                </a:solidFill>
                <a:latin typeface="+mn-ea"/>
              </a:rPr>
              <a:t>　①どのメーカー＆どの型式にも適用する式</a:t>
            </a:r>
            <a:endParaRPr kumimoji="1" lang="en-US" altLang="ja-JP" sz="1600" dirty="0">
              <a:solidFill>
                <a:schemeClr val="accent1"/>
              </a:solidFill>
              <a:latin typeface="+mn-ea"/>
            </a:endParaRPr>
          </a:p>
          <a:p>
            <a:pPr algn="l">
              <a:lnSpc>
                <a:spcPct val="130000"/>
              </a:lnSpc>
              <a:spcAft>
                <a:spcPts val="600"/>
              </a:spcAft>
            </a:pPr>
            <a:r>
              <a:rPr kumimoji="1" lang="ja-JP" altLang="en-US" sz="1600" dirty="0">
                <a:solidFill>
                  <a:schemeClr val="accent1"/>
                </a:solidFill>
                <a:latin typeface="+mn-ea"/>
              </a:rPr>
              <a:t>　②日本デコラックス㈱様の式</a:t>
            </a:r>
            <a:endParaRPr kumimoji="1" lang="en-US" altLang="ja-JP" sz="1600" dirty="0">
              <a:solidFill>
                <a:schemeClr val="accent1"/>
              </a:solidFill>
              <a:latin typeface="+mn-ea"/>
            </a:endParaRPr>
          </a:p>
          <a:p>
            <a:pPr algn="l">
              <a:lnSpc>
                <a:spcPct val="130000"/>
              </a:lnSpc>
              <a:spcAft>
                <a:spcPts val="600"/>
              </a:spcAft>
            </a:pPr>
            <a:r>
              <a:rPr kumimoji="1" lang="ja-JP" altLang="en-US" sz="1600" dirty="0">
                <a:solidFill>
                  <a:schemeClr val="accent1"/>
                </a:solidFill>
                <a:latin typeface="+mn-ea"/>
              </a:rPr>
              <a:t>　③旭化成㈱様の式</a:t>
            </a:r>
            <a:endParaRPr kumimoji="1" lang="en-US" altLang="ja-JP" sz="1600" dirty="0">
              <a:solidFill>
                <a:schemeClr val="accent1"/>
              </a:solidFill>
              <a:latin typeface="+mn-ea"/>
            </a:endParaRPr>
          </a:p>
          <a:p>
            <a:pPr algn="l">
              <a:lnSpc>
                <a:spcPct val="130000"/>
              </a:lnSpc>
              <a:spcAft>
                <a:spcPts val="600"/>
              </a:spcAft>
            </a:pPr>
            <a:r>
              <a:rPr kumimoji="1" lang="ja-JP" altLang="en-US" sz="1600" dirty="0">
                <a:solidFill>
                  <a:schemeClr val="accent1"/>
                </a:solidFill>
                <a:latin typeface="+mn-ea"/>
              </a:rPr>
              <a:t>　④金属拡張アンカーの式</a:t>
            </a:r>
            <a:endParaRPr kumimoji="1" lang="en-US" altLang="ja-JP" sz="1600" dirty="0">
              <a:solidFill>
                <a:schemeClr val="accent1"/>
              </a:solidFill>
              <a:latin typeface="+mn-ea"/>
            </a:endParaRPr>
          </a:p>
          <a:p>
            <a:pPr>
              <a:lnSpc>
                <a:spcPct val="130000"/>
              </a:lnSpc>
              <a:spcAft>
                <a:spcPts val="600"/>
              </a:spcAft>
            </a:pPr>
            <a:r>
              <a:rPr kumimoji="1" lang="ja-JP" altLang="en-US" sz="2000" b="1" dirty="0">
                <a:solidFill>
                  <a:schemeClr val="accent2"/>
                </a:solidFill>
                <a:latin typeface="+mn-ea"/>
              </a:rPr>
              <a:t>４項目入力だけで計算可能</a:t>
            </a:r>
            <a:endParaRPr kumimoji="1" lang="en-US" altLang="ja-JP" sz="1600" dirty="0">
              <a:solidFill>
                <a:schemeClr val="accent1"/>
              </a:solidFill>
              <a:latin typeface="+mn-ea"/>
            </a:endParaRPr>
          </a:p>
          <a:p>
            <a:pPr>
              <a:lnSpc>
                <a:spcPct val="130000"/>
              </a:lnSpc>
              <a:spcAft>
                <a:spcPts val="600"/>
              </a:spcAft>
            </a:pPr>
            <a:r>
              <a:rPr kumimoji="1" lang="ja-JP" altLang="en-US" sz="1600" dirty="0">
                <a:solidFill>
                  <a:schemeClr val="accent1"/>
                </a:solidFill>
                <a:latin typeface="+mn-ea"/>
              </a:rPr>
              <a:t>・必要なパラメータの決め方も説明付き</a:t>
            </a:r>
            <a:endParaRPr kumimoji="1" lang="en-US" altLang="ja-JP" sz="1600" dirty="0">
              <a:solidFill>
                <a:schemeClr val="accent1"/>
              </a:solidFill>
              <a:latin typeface="+mn-ea"/>
            </a:endParaRPr>
          </a:p>
          <a:p>
            <a:pPr>
              <a:lnSpc>
                <a:spcPct val="130000"/>
              </a:lnSpc>
              <a:spcAft>
                <a:spcPts val="600"/>
              </a:spcAft>
            </a:pPr>
            <a:r>
              <a:rPr kumimoji="1" lang="ja-JP" altLang="en-US" sz="1200" dirty="0">
                <a:solidFill>
                  <a:schemeClr val="accent1"/>
                </a:solidFill>
                <a:latin typeface="+mn-ea"/>
              </a:rPr>
              <a:t>　　</a:t>
            </a:r>
            <a:r>
              <a:rPr kumimoji="1" lang="en-US" altLang="ja-JP" sz="1200" dirty="0">
                <a:solidFill>
                  <a:schemeClr val="accent1"/>
                </a:solidFill>
                <a:latin typeface="+mn-ea"/>
              </a:rPr>
              <a:t>※</a:t>
            </a:r>
            <a:r>
              <a:rPr kumimoji="1" lang="ja-JP" altLang="en-US" sz="1200" dirty="0">
                <a:solidFill>
                  <a:schemeClr val="accent1"/>
                </a:solidFill>
                <a:latin typeface="+mn-ea"/>
              </a:rPr>
              <a:t>①，④の計算式のみ該当</a:t>
            </a:r>
          </a:p>
        </p:txBody>
      </p:sp>
      <p:sp>
        <p:nvSpPr>
          <p:cNvPr id="7" name="テキスト ボックス 6">
            <a:extLst>
              <a:ext uri="{FF2B5EF4-FFF2-40B4-BE49-F238E27FC236}">
                <a16:creationId xmlns:a16="http://schemas.microsoft.com/office/drawing/2014/main" id="{876AA131-4C20-0230-7973-4660E8FCD067}"/>
              </a:ext>
            </a:extLst>
          </p:cNvPr>
          <p:cNvSpPr txBox="1"/>
          <p:nvPr/>
        </p:nvSpPr>
        <p:spPr>
          <a:xfrm>
            <a:off x="6795852" y="1935485"/>
            <a:ext cx="4320480" cy="1264320"/>
          </a:xfrm>
          <a:prstGeom prst="rect">
            <a:avLst/>
          </a:prstGeom>
          <a:noFill/>
        </p:spPr>
        <p:txBody>
          <a:bodyPr wrap="square" rtlCol="0">
            <a:spAutoFit/>
          </a:bodyPr>
          <a:lstStyle/>
          <a:p>
            <a:pPr algn="l">
              <a:lnSpc>
                <a:spcPct val="130000"/>
              </a:lnSpc>
              <a:spcAft>
                <a:spcPts val="600"/>
              </a:spcAft>
            </a:pPr>
            <a:r>
              <a:rPr kumimoji="1" lang="ja-JP" altLang="en-US" sz="2000" b="1" dirty="0">
                <a:solidFill>
                  <a:schemeClr val="accent2"/>
                </a:solidFill>
                <a:latin typeface="+mn-ea"/>
              </a:rPr>
              <a:t>ダウンロード実績</a:t>
            </a:r>
            <a:r>
              <a:rPr lang="en-US" altLang="ja-JP" sz="2000" b="1">
                <a:solidFill>
                  <a:schemeClr val="accent2"/>
                </a:solidFill>
                <a:latin typeface="+mn-ea"/>
              </a:rPr>
              <a:t>2</a:t>
            </a:r>
            <a:r>
              <a:rPr kumimoji="1" lang="en-US" altLang="ja-JP" sz="2000" b="1">
                <a:solidFill>
                  <a:schemeClr val="accent2"/>
                </a:solidFill>
                <a:latin typeface="+mn-ea"/>
              </a:rPr>
              <a:t>,000</a:t>
            </a:r>
            <a:r>
              <a:rPr kumimoji="1" lang="ja-JP" altLang="en-US" sz="2000" b="1" dirty="0">
                <a:solidFill>
                  <a:schemeClr val="accent2"/>
                </a:solidFill>
                <a:latin typeface="+mn-ea"/>
              </a:rPr>
              <a:t>件以上</a:t>
            </a:r>
            <a:endParaRPr kumimoji="1" lang="en-US" altLang="ja-JP" sz="2000" b="1" dirty="0">
              <a:solidFill>
                <a:schemeClr val="accent2"/>
              </a:solidFill>
              <a:latin typeface="+mn-ea"/>
            </a:endParaRPr>
          </a:p>
          <a:p>
            <a:pPr algn="l">
              <a:lnSpc>
                <a:spcPct val="130000"/>
              </a:lnSpc>
              <a:spcAft>
                <a:spcPts val="600"/>
              </a:spcAft>
            </a:pPr>
            <a:r>
              <a:rPr kumimoji="1" lang="ja-JP" altLang="en-US" sz="1600" dirty="0">
                <a:solidFill>
                  <a:schemeClr val="accent1"/>
                </a:solidFill>
                <a:latin typeface="+mn-ea"/>
              </a:rPr>
              <a:t>例：建築業界、産業機械メーカー、据付現場</a:t>
            </a:r>
            <a:endParaRPr kumimoji="1" lang="en-US" altLang="ja-JP" sz="1600" dirty="0">
              <a:solidFill>
                <a:schemeClr val="accent1"/>
              </a:solidFill>
              <a:latin typeface="+mn-ea"/>
            </a:endParaRPr>
          </a:p>
          <a:p>
            <a:pPr algn="l">
              <a:lnSpc>
                <a:spcPct val="130000"/>
              </a:lnSpc>
              <a:spcAft>
                <a:spcPts val="600"/>
              </a:spcAft>
            </a:pPr>
            <a:endParaRPr kumimoji="1" lang="ja-JP" altLang="en-US" sz="1600" dirty="0">
              <a:solidFill>
                <a:schemeClr val="accent1"/>
              </a:solidFill>
              <a:latin typeface="+mn-ea"/>
            </a:endParaRPr>
          </a:p>
        </p:txBody>
      </p:sp>
      <p:sp>
        <p:nvSpPr>
          <p:cNvPr id="25" name="テキスト ボックス 24">
            <a:extLst>
              <a:ext uri="{FF2B5EF4-FFF2-40B4-BE49-F238E27FC236}">
                <a16:creationId xmlns:a16="http://schemas.microsoft.com/office/drawing/2014/main" id="{B288D3FE-C58A-8188-DD7D-A4F8E36BF97D}"/>
              </a:ext>
            </a:extLst>
          </p:cNvPr>
          <p:cNvSpPr txBox="1"/>
          <p:nvPr/>
        </p:nvSpPr>
        <p:spPr>
          <a:xfrm>
            <a:off x="751632" y="5685931"/>
            <a:ext cx="10688736" cy="1169551"/>
          </a:xfrm>
          <a:prstGeom prst="rect">
            <a:avLst/>
          </a:prstGeom>
          <a:noFill/>
        </p:spPr>
        <p:txBody>
          <a:bodyPr wrap="square" rtlCol="0">
            <a:spAutoFit/>
          </a:bodyPr>
          <a:lstStyle/>
          <a:p>
            <a:pPr algn="ctr">
              <a:lnSpc>
                <a:spcPct val="130000"/>
              </a:lnSpc>
              <a:spcAft>
                <a:spcPts val="600"/>
              </a:spcAft>
            </a:pPr>
            <a:r>
              <a:rPr kumimoji="1" lang="ja-JP" altLang="en-US" sz="2400" b="1" dirty="0">
                <a:solidFill>
                  <a:schemeClr val="accent1"/>
                </a:solidFill>
                <a:latin typeface="+mn-ea"/>
              </a:rPr>
              <a:t>計算がブラックボックスにならないよう計算式も併記</a:t>
            </a:r>
            <a:endParaRPr kumimoji="1" lang="en-US" altLang="ja-JP" sz="2400" b="1" dirty="0">
              <a:solidFill>
                <a:schemeClr val="accent1"/>
              </a:solidFill>
              <a:latin typeface="+mn-ea"/>
            </a:endParaRPr>
          </a:p>
          <a:p>
            <a:pPr algn="ctr">
              <a:lnSpc>
                <a:spcPct val="130000"/>
              </a:lnSpc>
              <a:spcAft>
                <a:spcPts val="600"/>
              </a:spcAft>
            </a:pPr>
            <a:r>
              <a:rPr kumimoji="1" lang="ja-JP" altLang="en-US" sz="2400" b="1" dirty="0">
                <a:solidFill>
                  <a:schemeClr val="accent1"/>
                </a:solidFill>
                <a:latin typeface="+mn-ea"/>
              </a:rPr>
              <a:t>＋使い慣れている</a:t>
            </a:r>
            <a:r>
              <a:rPr kumimoji="1" lang="en-US" altLang="ja-JP" sz="2400" b="1" dirty="0">
                <a:solidFill>
                  <a:schemeClr val="accent1"/>
                </a:solidFill>
                <a:latin typeface="+mn-ea"/>
              </a:rPr>
              <a:t>Excel</a:t>
            </a:r>
            <a:r>
              <a:rPr kumimoji="1" lang="ja-JP" altLang="en-US" sz="2400" b="1" dirty="0">
                <a:solidFill>
                  <a:schemeClr val="accent1"/>
                </a:solidFill>
                <a:latin typeface="+mn-ea"/>
              </a:rPr>
              <a:t>⇒　</a:t>
            </a:r>
            <a:r>
              <a:rPr kumimoji="1" lang="ja-JP" altLang="en-US" sz="2800" b="1" dirty="0">
                <a:solidFill>
                  <a:schemeClr val="accent2"/>
                </a:solidFill>
                <a:latin typeface="+mn-ea"/>
              </a:rPr>
              <a:t>誰でも簡単に確実に計算できる</a:t>
            </a:r>
            <a:endParaRPr kumimoji="1" lang="ja-JP" altLang="en-US" sz="2400" b="1" dirty="0">
              <a:solidFill>
                <a:schemeClr val="accent1"/>
              </a:solidFill>
              <a:latin typeface="+mn-ea"/>
            </a:endParaRPr>
          </a:p>
        </p:txBody>
      </p:sp>
      <p:pic>
        <p:nvPicPr>
          <p:cNvPr id="12" name="図 11">
            <a:extLst>
              <a:ext uri="{FF2B5EF4-FFF2-40B4-BE49-F238E27FC236}">
                <a16:creationId xmlns:a16="http://schemas.microsoft.com/office/drawing/2014/main" id="{C3238613-7A48-A266-0BB3-5470A8855E8D}"/>
              </a:ext>
            </a:extLst>
          </p:cNvPr>
          <p:cNvPicPr>
            <a:picLocks noChangeAspect="1"/>
          </p:cNvPicPr>
          <p:nvPr/>
        </p:nvPicPr>
        <p:blipFill>
          <a:blip r:embed="rId2"/>
          <a:stretch>
            <a:fillRect/>
          </a:stretch>
        </p:blipFill>
        <p:spPr>
          <a:xfrm>
            <a:off x="6795852" y="3157188"/>
            <a:ext cx="4219726" cy="2356992"/>
          </a:xfrm>
          <a:prstGeom prst="rect">
            <a:avLst/>
          </a:prstGeom>
        </p:spPr>
      </p:pic>
      <p:sp>
        <p:nvSpPr>
          <p:cNvPr id="9" name="四角形: 角を丸くする 8">
            <a:extLst>
              <a:ext uri="{FF2B5EF4-FFF2-40B4-BE49-F238E27FC236}">
                <a16:creationId xmlns:a16="http://schemas.microsoft.com/office/drawing/2014/main" id="{020F8EA8-DC16-2A4F-E8DF-78A8CC015ECF}"/>
              </a:ext>
            </a:extLst>
          </p:cNvPr>
          <p:cNvSpPr/>
          <p:nvPr/>
        </p:nvSpPr>
        <p:spPr>
          <a:xfrm>
            <a:off x="438720" y="1542279"/>
            <a:ext cx="885217" cy="4560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機能</a:t>
            </a:r>
          </a:p>
        </p:txBody>
      </p:sp>
      <p:sp>
        <p:nvSpPr>
          <p:cNvPr id="10" name="四角形: 角を丸くする 9">
            <a:extLst>
              <a:ext uri="{FF2B5EF4-FFF2-40B4-BE49-F238E27FC236}">
                <a16:creationId xmlns:a16="http://schemas.microsoft.com/office/drawing/2014/main" id="{EE072277-EB5E-AE75-B427-38B7D0233AB6}"/>
              </a:ext>
            </a:extLst>
          </p:cNvPr>
          <p:cNvSpPr/>
          <p:nvPr/>
        </p:nvSpPr>
        <p:spPr>
          <a:xfrm>
            <a:off x="6212958" y="1542279"/>
            <a:ext cx="885217" cy="4560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実績</a:t>
            </a:r>
          </a:p>
        </p:txBody>
      </p:sp>
    </p:spTree>
    <p:extLst>
      <p:ext uri="{BB962C8B-B14F-4D97-AF65-F5344CB8AC3E}">
        <p14:creationId xmlns:p14="http://schemas.microsoft.com/office/powerpoint/2010/main" val="667161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4A0E3B-D867-D180-ABFE-92EE4ED4D6CF}"/>
              </a:ext>
            </a:extLst>
          </p:cNvPr>
          <p:cNvSpPr>
            <a:spLocks noGrp="1"/>
          </p:cNvSpPr>
          <p:nvPr>
            <p:ph type="title"/>
          </p:nvPr>
        </p:nvSpPr>
        <p:spPr/>
        <p:txBody>
          <a:bodyPr>
            <a:normAutofit fontScale="90000"/>
          </a:bodyPr>
          <a:lstStyle/>
          <a:p>
            <a:r>
              <a:rPr kumimoji="1" lang="ja-JP" altLang="en-US" dirty="0"/>
              <a:t>あと施工アンカー強度計算シートのメリット　～設計</a:t>
            </a:r>
            <a:r>
              <a:rPr lang="ja-JP" altLang="en-US" dirty="0"/>
              <a:t>工数の</a:t>
            </a:r>
            <a:r>
              <a:rPr kumimoji="1" lang="ja-JP" altLang="en-US" dirty="0"/>
              <a:t>削減，ヒューマンエラー削減～</a:t>
            </a:r>
          </a:p>
        </p:txBody>
      </p:sp>
      <p:cxnSp>
        <p:nvCxnSpPr>
          <p:cNvPr id="4" name="直線矢印コネクタ 3">
            <a:extLst>
              <a:ext uri="{FF2B5EF4-FFF2-40B4-BE49-F238E27FC236}">
                <a16:creationId xmlns:a16="http://schemas.microsoft.com/office/drawing/2014/main" id="{CB7F08C8-B4B4-EDE9-48DC-2771B51BA14D}"/>
              </a:ext>
            </a:extLst>
          </p:cNvPr>
          <p:cNvCxnSpPr>
            <a:cxnSpLocks/>
            <a:stCxn id="51" idx="3"/>
            <a:endCxn id="58" idx="3"/>
          </p:cNvCxnSpPr>
          <p:nvPr/>
        </p:nvCxnSpPr>
        <p:spPr>
          <a:xfrm flipH="1">
            <a:off x="3219855" y="2283418"/>
            <a:ext cx="8422788" cy="1208827"/>
          </a:xfrm>
          <a:prstGeom prst="bentConnector3">
            <a:avLst>
              <a:gd name="adj1" fmla="val -2714"/>
            </a:avLst>
          </a:prstGeom>
          <a:ln w="38100" cap="rnd">
            <a:solidFill>
              <a:schemeClr val="tx2"/>
            </a:solidFill>
            <a:round/>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78090692-C2C2-41DB-154A-BE1FE76DCBE9}"/>
              </a:ext>
            </a:extLst>
          </p:cNvPr>
          <p:cNvSpPr txBox="1"/>
          <p:nvPr/>
        </p:nvSpPr>
        <p:spPr>
          <a:xfrm>
            <a:off x="365316" y="1889784"/>
            <a:ext cx="2265760" cy="787267"/>
          </a:xfrm>
          <a:prstGeom prst="rect">
            <a:avLst/>
          </a:prstGeom>
          <a:noFill/>
        </p:spPr>
        <p:txBody>
          <a:bodyPr wrap="square" rtlCol="0" anchor="ctr">
            <a:spAutoFit/>
          </a:bodyPr>
          <a:lstStyle/>
          <a:p>
            <a:pPr algn="r">
              <a:lnSpc>
                <a:spcPct val="130000"/>
              </a:lnSpc>
              <a:spcAft>
                <a:spcPts val="600"/>
              </a:spcAft>
            </a:pPr>
            <a:r>
              <a:rPr kumimoji="1" lang="ja-JP" altLang="en-US" sz="1600" dirty="0">
                <a:solidFill>
                  <a:schemeClr val="accent1"/>
                </a:solidFill>
                <a:latin typeface="+mn-ea"/>
              </a:rPr>
              <a:t>手計算にかかる時間</a:t>
            </a:r>
            <a:endParaRPr lang="en-US" altLang="ja-JP" sz="1600" dirty="0">
              <a:solidFill>
                <a:schemeClr val="accent1"/>
              </a:solidFill>
              <a:latin typeface="+mn-ea"/>
            </a:endParaRPr>
          </a:p>
          <a:p>
            <a:pPr algn="r">
              <a:lnSpc>
                <a:spcPct val="130000"/>
              </a:lnSpc>
              <a:spcAft>
                <a:spcPts val="600"/>
              </a:spcAft>
            </a:pPr>
            <a:r>
              <a:rPr kumimoji="1" lang="ja-JP" altLang="en-US" sz="1600" dirty="0">
                <a:solidFill>
                  <a:schemeClr val="accent1"/>
                </a:solidFill>
                <a:latin typeface="+mn-ea"/>
              </a:rPr>
              <a:t>２０分</a:t>
            </a:r>
            <a:r>
              <a:rPr kumimoji="1" lang="ja-JP" altLang="en-US" sz="1200" dirty="0">
                <a:solidFill>
                  <a:schemeClr val="accent1"/>
                </a:solidFill>
                <a:latin typeface="+mn-ea"/>
              </a:rPr>
              <a:t>（電卓使用時）</a:t>
            </a:r>
            <a:endParaRPr kumimoji="1" lang="en-US" altLang="ja-JP" sz="1200" dirty="0">
              <a:solidFill>
                <a:schemeClr val="accent1"/>
              </a:solidFill>
              <a:latin typeface="+mn-ea"/>
            </a:endParaRPr>
          </a:p>
        </p:txBody>
      </p:sp>
      <p:sp>
        <p:nvSpPr>
          <p:cNvPr id="49" name="正方形/長方形 48">
            <a:extLst>
              <a:ext uri="{FF2B5EF4-FFF2-40B4-BE49-F238E27FC236}">
                <a16:creationId xmlns:a16="http://schemas.microsoft.com/office/drawing/2014/main" id="{810C7B07-2341-8ED6-E1D5-2DA15AAB7B3B}"/>
              </a:ext>
            </a:extLst>
          </p:cNvPr>
          <p:cNvSpPr/>
          <p:nvPr/>
        </p:nvSpPr>
        <p:spPr>
          <a:xfrm>
            <a:off x="2618586" y="1965003"/>
            <a:ext cx="6214129" cy="636830"/>
          </a:xfrm>
          <a:prstGeom prst="rect">
            <a:avLst/>
          </a:prstGeom>
          <a:solidFill>
            <a:schemeClr val="accent1">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spcAft>
                <a:spcPts val="600"/>
              </a:spcAft>
            </a:pPr>
            <a:r>
              <a:rPr kumimoji="1" lang="ja-JP" altLang="en-US" dirty="0">
                <a:solidFill>
                  <a:schemeClr val="bg1"/>
                </a:solidFill>
              </a:rPr>
              <a:t>アンカー計</a:t>
            </a:r>
            <a:r>
              <a:rPr kumimoji="1" lang="ja-JP" altLang="en-US">
                <a:solidFill>
                  <a:schemeClr val="bg1"/>
                </a:solidFill>
              </a:rPr>
              <a:t>算式や各パラメータ</a:t>
            </a:r>
            <a:r>
              <a:rPr kumimoji="1" lang="ja-JP" altLang="en-US" dirty="0">
                <a:solidFill>
                  <a:schemeClr val="bg1"/>
                </a:solidFill>
              </a:rPr>
              <a:t>情報などの調査１５分</a:t>
            </a:r>
          </a:p>
        </p:txBody>
      </p:sp>
      <p:sp>
        <p:nvSpPr>
          <p:cNvPr id="50" name="正方形/長方形 49">
            <a:extLst>
              <a:ext uri="{FF2B5EF4-FFF2-40B4-BE49-F238E27FC236}">
                <a16:creationId xmlns:a16="http://schemas.microsoft.com/office/drawing/2014/main" id="{192D5D32-61A0-D179-93F7-660E280B3BB6}"/>
              </a:ext>
            </a:extLst>
          </p:cNvPr>
          <p:cNvSpPr/>
          <p:nvPr/>
        </p:nvSpPr>
        <p:spPr>
          <a:xfrm>
            <a:off x="8832715" y="1965003"/>
            <a:ext cx="2178996" cy="63683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spcAft>
                <a:spcPts val="600"/>
              </a:spcAft>
            </a:pPr>
            <a:r>
              <a:rPr kumimoji="1" lang="ja-JP" altLang="en-US" dirty="0">
                <a:solidFill>
                  <a:schemeClr val="bg1"/>
                </a:solidFill>
              </a:rPr>
              <a:t>手計算時間</a:t>
            </a:r>
            <a:r>
              <a:rPr lang="en-US" altLang="ja-JP" dirty="0">
                <a:solidFill>
                  <a:schemeClr val="bg1"/>
                </a:solidFill>
              </a:rPr>
              <a:t>4</a:t>
            </a:r>
            <a:r>
              <a:rPr kumimoji="1" lang="ja-JP" altLang="en-US" dirty="0">
                <a:solidFill>
                  <a:schemeClr val="bg1"/>
                </a:solidFill>
              </a:rPr>
              <a:t>分　</a:t>
            </a:r>
            <a:endParaRPr kumimoji="1" lang="en-US" altLang="ja-JP" dirty="0">
              <a:solidFill>
                <a:schemeClr val="bg1"/>
              </a:solidFill>
            </a:endParaRPr>
          </a:p>
        </p:txBody>
      </p:sp>
      <p:sp>
        <p:nvSpPr>
          <p:cNvPr id="51" name="正方形/長方形 50">
            <a:extLst>
              <a:ext uri="{FF2B5EF4-FFF2-40B4-BE49-F238E27FC236}">
                <a16:creationId xmlns:a16="http://schemas.microsoft.com/office/drawing/2014/main" id="{E2AC16E9-2245-83B7-CCBC-1A1CFFB8A50F}"/>
              </a:ext>
            </a:extLst>
          </p:cNvPr>
          <p:cNvSpPr/>
          <p:nvPr/>
        </p:nvSpPr>
        <p:spPr>
          <a:xfrm>
            <a:off x="11011711" y="1965003"/>
            <a:ext cx="630932" cy="636830"/>
          </a:xfrm>
          <a:prstGeom prst="rect">
            <a:avLst/>
          </a:prstGeom>
          <a:solidFill>
            <a:schemeClr val="accent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spcAft>
                <a:spcPts val="600"/>
              </a:spcAft>
            </a:pPr>
            <a:endParaRPr kumimoji="1" lang="ja-JP" altLang="en-US" dirty="0">
              <a:solidFill>
                <a:schemeClr val="bg1"/>
              </a:solidFill>
            </a:endParaRPr>
          </a:p>
        </p:txBody>
      </p:sp>
      <p:sp>
        <p:nvSpPr>
          <p:cNvPr id="53" name="テキスト ボックス 52">
            <a:extLst>
              <a:ext uri="{FF2B5EF4-FFF2-40B4-BE49-F238E27FC236}">
                <a16:creationId xmlns:a16="http://schemas.microsoft.com/office/drawing/2014/main" id="{3A33AA95-FD08-33DF-3631-8448503DED90}"/>
              </a:ext>
            </a:extLst>
          </p:cNvPr>
          <p:cNvSpPr txBox="1"/>
          <p:nvPr/>
        </p:nvSpPr>
        <p:spPr>
          <a:xfrm>
            <a:off x="448257" y="3098612"/>
            <a:ext cx="2016224" cy="787267"/>
          </a:xfrm>
          <a:prstGeom prst="rect">
            <a:avLst/>
          </a:prstGeom>
          <a:noFill/>
        </p:spPr>
        <p:txBody>
          <a:bodyPr wrap="square" rtlCol="0" anchor="ctr">
            <a:spAutoFit/>
          </a:bodyPr>
          <a:lstStyle/>
          <a:p>
            <a:pPr algn="r">
              <a:lnSpc>
                <a:spcPct val="130000"/>
              </a:lnSpc>
              <a:spcAft>
                <a:spcPts val="600"/>
              </a:spcAft>
            </a:pPr>
            <a:r>
              <a:rPr kumimoji="1" lang="ja-JP" altLang="en-US" sz="1600" dirty="0">
                <a:solidFill>
                  <a:schemeClr val="accent1"/>
                </a:solidFill>
                <a:latin typeface="+mn-ea"/>
              </a:rPr>
              <a:t>計算ツールでの時間</a:t>
            </a:r>
            <a:endParaRPr kumimoji="1" lang="en-US" altLang="ja-JP" sz="1600" dirty="0">
              <a:solidFill>
                <a:schemeClr val="accent1"/>
              </a:solidFill>
              <a:latin typeface="+mn-ea"/>
            </a:endParaRPr>
          </a:p>
          <a:p>
            <a:pPr algn="r">
              <a:lnSpc>
                <a:spcPct val="130000"/>
              </a:lnSpc>
              <a:spcAft>
                <a:spcPts val="600"/>
              </a:spcAft>
            </a:pPr>
            <a:r>
              <a:rPr kumimoji="1" lang="ja-JP" altLang="en-US" sz="1600" dirty="0">
                <a:solidFill>
                  <a:schemeClr val="accent1"/>
                </a:solidFill>
                <a:latin typeface="+mn-ea"/>
              </a:rPr>
              <a:t>１分</a:t>
            </a:r>
          </a:p>
        </p:txBody>
      </p:sp>
      <p:grpSp>
        <p:nvGrpSpPr>
          <p:cNvPr id="20" name="グループ化 19">
            <a:extLst>
              <a:ext uri="{FF2B5EF4-FFF2-40B4-BE49-F238E27FC236}">
                <a16:creationId xmlns:a16="http://schemas.microsoft.com/office/drawing/2014/main" id="{EBAF35F5-D37D-E410-B43A-CD67544DF7B0}"/>
              </a:ext>
            </a:extLst>
          </p:cNvPr>
          <p:cNvGrpSpPr/>
          <p:nvPr/>
        </p:nvGrpSpPr>
        <p:grpSpPr>
          <a:xfrm>
            <a:off x="2618586" y="3173830"/>
            <a:ext cx="601269" cy="636830"/>
            <a:chOff x="2618586" y="3173830"/>
            <a:chExt cx="1622838" cy="636830"/>
          </a:xfrm>
        </p:grpSpPr>
        <p:sp>
          <p:nvSpPr>
            <p:cNvPr id="56" name="正方形/長方形 55">
              <a:extLst>
                <a:ext uri="{FF2B5EF4-FFF2-40B4-BE49-F238E27FC236}">
                  <a16:creationId xmlns:a16="http://schemas.microsoft.com/office/drawing/2014/main" id="{246DDE5D-890B-AE8D-4249-2EC97497D383}"/>
                </a:ext>
              </a:extLst>
            </p:cNvPr>
            <p:cNvSpPr/>
            <p:nvPr/>
          </p:nvSpPr>
          <p:spPr>
            <a:xfrm>
              <a:off x="2618586" y="3173830"/>
              <a:ext cx="540946" cy="636830"/>
            </a:xfrm>
            <a:prstGeom prst="rect">
              <a:avLst/>
            </a:prstGeom>
            <a:solidFill>
              <a:schemeClr val="accent1">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10000"/>
                </a:lnSpc>
                <a:spcAft>
                  <a:spcPts val="600"/>
                </a:spcAft>
              </a:pPr>
              <a:endParaRPr kumimoji="1" lang="ja-JP" altLang="en-US" dirty="0">
                <a:solidFill>
                  <a:schemeClr val="bg1"/>
                </a:solidFill>
              </a:endParaRPr>
            </a:p>
          </p:txBody>
        </p:sp>
        <p:sp>
          <p:nvSpPr>
            <p:cNvPr id="57" name="正方形/長方形 56">
              <a:extLst>
                <a:ext uri="{FF2B5EF4-FFF2-40B4-BE49-F238E27FC236}">
                  <a16:creationId xmlns:a16="http://schemas.microsoft.com/office/drawing/2014/main" id="{873CD43D-DEB7-780A-D5D0-8B2AF505068A}"/>
                </a:ext>
              </a:extLst>
            </p:cNvPr>
            <p:cNvSpPr/>
            <p:nvPr/>
          </p:nvSpPr>
          <p:spPr>
            <a:xfrm>
              <a:off x="3159532" y="3173830"/>
              <a:ext cx="540946" cy="63683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10000"/>
                </a:lnSpc>
                <a:spcAft>
                  <a:spcPts val="600"/>
                </a:spcAft>
              </a:pPr>
              <a:endParaRPr kumimoji="1" lang="ja-JP" altLang="en-US" dirty="0">
                <a:solidFill>
                  <a:schemeClr val="bg1"/>
                </a:solidFill>
              </a:endParaRPr>
            </a:p>
          </p:txBody>
        </p:sp>
        <p:sp>
          <p:nvSpPr>
            <p:cNvPr id="58" name="正方形/長方形 57">
              <a:extLst>
                <a:ext uri="{FF2B5EF4-FFF2-40B4-BE49-F238E27FC236}">
                  <a16:creationId xmlns:a16="http://schemas.microsoft.com/office/drawing/2014/main" id="{2F2AE512-2A7F-5494-D13D-14C976C1B50A}"/>
                </a:ext>
              </a:extLst>
            </p:cNvPr>
            <p:cNvSpPr/>
            <p:nvPr/>
          </p:nvSpPr>
          <p:spPr>
            <a:xfrm>
              <a:off x="3700478" y="3173830"/>
              <a:ext cx="540946" cy="636830"/>
            </a:xfrm>
            <a:prstGeom prst="rect">
              <a:avLst/>
            </a:prstGeom>
            <a:solidFill>
              <a:schemeClr val="accent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10000"/>
                </a:lnSpc>
                <a:spcAft>
                  <a:spcPts val="600"/>
                </a:spcAft>
              </a:pPr>
              <a:endParaRPr kumimoji="1" lang="ja-JP" altLang="en-US" dirty="0">
                <a:solidFill>
                  <a:schemeClr val="bg1"/>
                </a:solidFill>
              </a:endParaRPr>
            </a:p>
          </p:txBody>
        </p:sp>
      </p:grpSp>
      <p:sp>
        <p:nvSpPr>
          <p:cNvPr id="5" name="四角形: 角を丸くする 4">
            <a:extLst>
              <a:ext uri="{FF2B5EF4-FFF2-40B4-BE49-F238E27FC236}">
                <a16:creationId xmlns:a16="http://schemas.microsoft.com/office/drawing/2014/main" id="{7C40BE90-637F-50E2-9036-0F3A66CD3569}"/>
              </a:ext>
            </a:extLst>
          </p:cNvPr>
          <p:cNvSpPr/>
          <p:nvPr/>
        </p:nvSpPr>
        <p:spPr>
          <a:xfrm>
            <a:off x="7420345" y="3212538"/>
            <a:ext cx="3096344" cy="506878"/>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spcAft>
                <a:spcPts val="600"/>
              </a:spcAft>
            </a:pPr>
            <a:r>
              <a:rPr kumimoji="1" lang="en-US" altLang="ja-JP" dirty="0">
                <a:solidFill>
                  <a:schemeClr val="bg1"/>
                </a:solidFill>
              </a:rPr>
              <a:t>1</a:t>
            </a:r>
            <a:r>
              <a:rPr kumimoji="1" lang="ja-JP" altLang="en-US" dirty="0">
                <a:solidFill>
                  <a:schemeClr val="bg1"/>
                </a:solidFill>
              </a:rPr>
              <a:t>／</a:t>
            </a:r>
            <a:r>
              <a:rPr kumimoji="1" lang="en-US" altLang="ja-JP" dirty="0">
                <a:solidFill>
                  <a:schemeClr val="bg1"/>
                </a:solidFill>
              </a:rPr>
              <a:t>20</a:t>
            </a:r>
            <a:r>
              <a:rPr kumimoji="1" lang="ja-JP" altLang="en-US" dirty="0">
                <a:solidFill>
                  <a:schemeClr val="bg1"/>
                </a:solidFill>
              </a:rPr>
              <a:t>に削減！！</a:t>
            </a:r>
          </a:p>
        </p:txBody>
      </p:sp>
      <p:sp>
        <p:nvSpPr>
          <p:cNvPr id="6" name="四角形: 角を丸くする 5">
            <a:extLst>
              <a:ext uri="{FF2B5EF4-FFF2-40B4-BE49-F238E27FC236}">
                <a16:creationId xmlns:a16="http://schemas.microsoft.com/office/drawing/2014/main" id="{0411B0B0-F652-78CD-EB02-F0BC23CBA33B}"/>
              </a:ext>
            </a:extLst>
          </p:cNvPr>
          <p:cNvSpPr/>
          <p:nvPr/>
        </p:nvSpPr>
        <p:spPr>
          <a:xfrm>
            <a:off x="443372" y="727296"/>
            <a:ext cx="11305256" cy="1008112"/>
          </a:xfrm>
          <a:prstGeom prst="roundRect">
            <a:avLst>
              <a:gd name="adj" fmla="val 0"/>
            </a:avLst>
          </a:prstGeom>
          <a:solidFill>
            <a:schemeClr val="bg1"/>
          </a:solidFill>
          <a:ln w="76200">
            <a:solidFill>
              <a:schemeClr val="bg1">
                <a:lumMod val="9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800" dirty="0">
                <a:solidFill>
                  <a:schemeClr val="accent1"/>
                </a:solidFill>
                <a:latin typeface="+mn-ea"/>
              </a:rPr>
              <a:t>計算時間を</a:t>
            </a:r>
            <a:r>
              <a:rPr lang="en-US" altLang="ja-JP" dirty="0">
                <a:solidFill>
                  <a:schemeClr val="accent1"/>
                </a:solidFill>
                <a:latin typeface="+mn-ea"/>
              </a:rPr>
              <a:t>1/</a:t>
            </a:r>
            <a:r>
              <a:rPr kumimoji="1" lang="en-US" altLang="ja-JP" sz="1800" dirty="0">
                <a:solidFill>
                  <a:schemeClr val="accent1"/>
                </a:solidFill>
                <a:latin typeface="+mn-ea"/>
              </a:rPr>
              <a:t>20</a:t>
            </a:r>
            <a:r>
              <a:rPr kumimoji="1" lang="ja-JP" altLang="en-US" sz="1800" dirty="0">
                <a:solidFill>
                  <a:schemeClr val="accent1"/>
                </a:solidFill>
                <a:latin typeface="+mn-ea"/>
              </a:rPr>
              <a:t>に削減できます！</a:t>
            </a:r>
            <a:endParaRPr kumimoji="1" lang="en-US" altLang="ja-JP" sz="1800" dirty="0">
              <a:solidFill>
                <a:schemeClr val="accent1"/>
              </a:solidFill>
              <a:latin typeface="+mn-ea"/>
            </a:endParaRPr>
          </a:p>
          <a:p>
            <a:pPr algn="l">
              <a:lnSpc>
                <a:spcPct val="130000"/>
              </a:lnSpc>
              <a:spcAft>
                <a:spcPts val="600"/>
              </a:spcAft>
            </a:pPr>
            <a:r>
              <a:rPr kumimoji="1" lang="ja-JP" altLang="en-US" sz="1800" dirty="0">
                <a:solidFill>
                  <a:schemeClr val="accent1"/>
                </a:solidFill>
                <a:latin typeface="+mn-ea"/>
              </a:rPr>
              <a:t>技術者の負担軽減のために工数削減するための計算ツールを取り入れてみませんか？</a:t>
            </a:r>
            <a:endParaRPr kumimoji="1" lang="en-US" altLang="ja-JP" sz="1800" dirty="0">
              <a:solidFill>
                <a:schemeClr val="accent1"/>
              </a:solidFill>
              <a:latin typeface="+mn-ea"/>
            </a:endParaRPr>
          </a:p>
        </p:txBody>
      </p:sp>
      <p:graphicFrame>
        <p:nvGraphicFramePr>
          <p:cNvPr id="7" name="表 6">
            <a:extLst>
              <a:ext uri="{FF2B5EF4-FFF2-40B4-BE49-F238E27FC236}">
                <a16:creationId xmlns:a16="http://schemas.microsoft.com/office/drawing/2014/main" id="{A9570B80-652F-A698-C5C4-F044AD3AE8A1}"/>
              </a:ext>
            </a:extLst>
          </p:cNvPr>
          <p:cNvGraphicFramePr>
            <a:graphicFrameLocks noGrp="1"/>
          </p:cNvGraphicFramePr>
          <p:nvPr>
            <p:extLst>
              <p:ext uri="{D42A27DB-BD31-4B8C-83A1-F6EECF244321}">
                <p14:modId xmlns:p14="http://schemas.microsoft.com/office/powerpoint/2010/main" val="3225285773"/>
              </p:ext>
            </p:extLst>
          </p:nvPr>
        </p:nvGraphicFramePr>
        <p:xfrm>
          <a:off x="443372" y="4006084"/>
          <a:ext cx="11305257" cy="1141635"/>
        </p:xfrm>
        <a:graphic>
          <a:graphicData uri="http://schemas.openxmlformats.org/drawingml/2006/table">
            <a:tbl>
              <a:tblPr>
                <a:tableStyleId>{5C22544A-7EE6-4342-B048-85BDC9FD1C3A}</a:tableStyleId>
              </a:tblPr>
              <a:tblGrid>
                <a:gridCol w="1332148">
                  <a:extLst>
                    <a:ext uri="{9D8B030D-6E8A-4147-A177-3AD203B41FA5}">
                      <a16:colId xmlns:a16="http://schemas.microsoft.com/office/drawing/2014/main" val="3995497973"/>
                    </a:ext>
                  </a:extLst>
                </a:gridCol>
                <a:gridCol w="4824536">
                  <a:extLst>
                    <a:ext uri="{9D8B030D-6E8A-4147-A177-3AD203B41FA5}">
                      <a16:colId xmlns:a16="http://schemas.microsoft.com/office/drawing/2014/main" val="1815719915"/>
                    </a:ext>
                  </a:extLst>
                </a:gridCol>
                <a:gridCol w="5148573">
                  <a:extLst>
                    <a:ext uri="{9D8B030D-6E8A-4147-A177-3AD203B41FA5}">
                      <a16:colId xmlns:a16="http://schemas.microsoft.com/office/drawing/2014/main" val="3715767520"/>
                    </a:ext>
                  </a:extLst>
                </a:gridCol>
              </a:tblGrid>
              <a:tr h="1141635">
                <a:tc>
                  <a:txBody>
                    <a:bodyPr/>
                    <a:lstStyle/>
                    <a:p>
                      <a:pPr algn="ctr">
                        <a:lnSpc>
                          <a:spcPct val="120000"/>
                        </a:lnSpc>
                        <a:spcAft>
                          <a:spcPts val="300"/>
                        </a:spcAft>
                      </a:pPr>
                      <a:r>
                        <a:rPr kumimoji="1" lang="ja-JP" altLang="en-US" dirty="0">
                          <a:solidFill>
                            <a:schemeClr val="accent1"/>
                          </a:solidFill>
                        </a:rPr>
                        <a:t>効果例</a:t>
                      </a:r>
                    </a:p>
                  </a:txBody>
                  <a:tcPr anchor="ctr">
                    <a:lnL w="76200" cap="flat" cmpd="sng" algn="ctr">
                      <a:solidFill>
                        <a:schemeClr val="bg1">
                          <a:lumMod val="95000"/>
                        </a:schemeClr>
                      </a:solidFill>
                      <a:prstDash val="solid"/>
                      <a:round/>
                      <a:headEnd type="none" w="med" len="med"/>
                      <a:tailEnd type="none" w="med" len="med"/>
                    </a:lnL>
                    <a:lnR w="76200" cap="flat" cmpd="sng" algn="ctr">
                      <a:solidFill>
                        <a:schemeClr val="bg1">
                          <a:lumMod val="95000"/>
                        </a:schemeClr>
                      </a:solidFill>
                      <a:prstDash val="solid"/>
                      <a:round/>
                      <a:headEnd type="none" w="med" len="med"/>
                      <a:tailEnd type="none" w="med" len="med"/>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solidFill>
                  </a:tcPr>
                </a:tc>
                <a:tc>
                  <a:txBody>
                    <a:bodyPr/>
                    <a:lstStyle/>
                    <a:p>
                      <a:pPr algn="l">
                        <a:lnSpc>
                          <a:spcPct val="120000"/>
                        </a:lnSpc>
                        <a:spcAft>
                          <a:spcPts val="300"/>
                        </a:spcAft>
                      </a:pPr>
                      <a:r>
                        <a:rPr kumimoji="1" lang="en-US" altLang="ja-JP" sz="1800" dirty="0">
                          <a:solidFill>
                            <a:schemeClr val="accent1"/>
                          </a:solidFill>
                        </a:rPr>
                        <a:t>1</a:t>
                      </a:r>
                      <a:r>
                        <a:rPr kumimoji="1" lang="ja-JP" altLang="en-US" sz="1800" dirty="0">
                          <a:solidFill>
                            <a:schemeClr val="accent1"/>
                          </a:solidFill>
                        </a:rPr>
                        <a:t>ヶ月のアンカー選定回数：</a:t>
                      </a:r>
                      <a:r>
                        <a:rPr kumimoji="1" lang="en-US" altLang="ja-JP" sz="1800" dirty="0">
                          <a:solidFill>
                            <a:schemeClr val="accent1"/>
                          </a:solidFill>
                        </a:rPr>
                        <a:t>20</a:t>
                      </a:r>
                      <a:r>
                        <a:rPr kumimoji="1" lang="ja-JP" altLang="en-US" sz="1800" dirty="0">
                          <a:solidFill>
                            <a:schemeClr val="accent1"/>
                          </a:solidFill>
                        </a:rPr>
                        <a:t>回</a:t>
                      </a:r>
                      <a:endParaRPr kumimoji="1" lang="en-US" altLang="ja-JP" sz="1800" dirty="0">
                        <a:solidFill>
                          <a:schemeClr val="accent1"/>
                        </a:solidFill>
                      </a:endParaRPr>
                    </a:p>
                    <a:p>
                      <a:pPr algn="l">
                        <a:lnSpc>
                          <a:spcPct val="120000"/>
                        </a:lnSpc>
                        <a:spcAft>
                          <a:spcPts val="300"/>
                        </a:spcAft>
                      </a:pPr>
                      <a:r>
                        <a:rPr kumimoji="1" lang="en-US" altLang="ja-JP" sz="1800" dirty="0">
                          <a:solidFill>
                            <a:schemeClr val="accent1"/>
                          </a:solidFill>
                        </a:rPr>
                        <a:t>1</a:t>
                      </a:r>
                      <a:r>
                        <a:rPr kumimoji="1" lang="ja-JP" altLang="en-US" sz="1800" dirty="0">
                          <a:solidFill>
                            <a:schemeClr val="accent1"/>
                          </a:solidFill>
                        </a:rPr>
                        <a:t>回の計算あたりの効果：</a:t>
                      </a:r>
                      <a:r>
                        <a:rPr kumimoji="1" lang="en-US" altLang="ja-JP" sz="1800" dirty="0">
                          <a:solidFill>
                            <a:schemeClr val="accent1"/>
                          </a:solidFill>
                        </a:rPr>
                        <a:t>19</a:t>
                      </a:r>
                      <a:r>
                        <a:rPr kumimoji="1" lang="ja-JP" altLang="en-US" sz="1800" dirty="0">
                          <a:solidFill>
                            <a:schemeClr val="accent1"/>
                          </a:solidFill>
                        </a:rPr>
                        <a:t>分</a:t>
                      </a:r>
                      <a:endParaRPr kumimoji="1" lang="en-US" altLang="ja-JP" sz="1800" dirty="0">
                        <a:solidFill>
                          <a:schemeClr val="accent1"/>
                        </a:solidFill>
                      </a:endParaRPr>
                    </a:p>
                  </a:txBody>
                  <a:tcPr anchor="ctr">
                    <a:lnL w="76200" cap="flat" cmpd="sng" algn="ctr">
                      <a:solidFill>
                        <a:schemeClr val="bg1">
                          <a:lumMod val="95000"/>
                        </a:schemeClr>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20000"/>
                        </a:lnSpc>
                        <a:spcBef>
                          <a:spcPts val="0"/>
                        </a:spcBef>
                        <a:spcAft>
                          <a:spcPts val="300"/>
                        </a:spcAft>
                        <a:buClrTx/>
                        <a:buSzTx/>
                        <a:buFontTx/>
                        <a:buNone/>
                        <a:tabLst/>
                        <a:defRPr/>
                      </a:pPr>
                      <a:r>
                        <a:rPr kumimoji="1" lang="en-US" altLang="ja-JP" sz="1800" dirty="0">
                          <a:solidFill>
                            <a:schemeClr val="accent1"/>
                          </a:solidFill>
                        </a:rPr>
                        <a:t>20</a:t>
                      </a:r>
                      <a:r>
                        <a:rPr kumimoji="1" lang="ja-JP" altLang="en-US" sz="1800" dirty="0">
                          <a:solidFill>
                            <a:schemeClr val="accent1"/>
                          </a:solidFill>
                        </a:rPr>
                        <a:t>回</a:t>
                      </a:r>
                      <a:r>
                        <a:rPr kumimoji="1" lang="en-US" altLang="ja-JP" sz="1800" dirty="0">
                          <a:solidFill>
                            <a:schemeClr val="accent1"/>
                          </a:solidFill>
                        </a:rPr>
                        <a:t>/</a:t>
                      </a:r>
                      <a:r>
                        <a:rPr kumimoji="1" lang="ja-JP" altLang="en-US" sz="1800" dirty="0">
                          <a:solidFill>
                            <a:schemeClr val="accent1"/>
                          </a:solidFill>
                        </a:rPr>
                        <a:t>月</a:t>
                      </a:r>
                      <a:r>
                        <a:rPr kumimoji="1" lang="en-US" altLang="ja-JP" sz="1800" dirty="0">
                          <a:solidFill>
                            <a:schemeClr val="accent1"/>
                          </a:solidFill>
                        </a:rPr>
                        <a:t>×19</a:t>
                      </a:r>
                      <a:r>
                        <a:rPr kumimoji="1" lang="ja-JP" altLang="en-US" sz="1800" dirty="0">
                          <a:solidFill>
                            <a:schemeClr val="accent1"/>
                          </a:solidFill>
                        </a:rPr>
                        <a:t>分</a:t>
                      </a:r>
                      <a:r>
                        <a:rPr kumimoji="1" lang="en-US" altLang="ja-JP" sz="1800" dirty="0">
                          <a:solidFill>
                            <a:schemeClr val="accent1"/>
                          </a:solidFill>
                        </a:rPr>
                        <a:t>/</a:t>
                      </a:r>
                      <a:r>
                        <a:rPr kumimoji="1" lang="ja-JP" altLang="en-US" sz="1800" dirty="0">
                          <a:solidFill>
                            <a:schemeClr val="accent1"/>
                          </a:solidFill>
                        </a:rPr>
                        <a:t>回</a:t>
                      </a:r>
                      <a:r>
                        <a:rPr kumimoji="1" lang="en-US" altLang="ja-JP" sz="1800" dirty="0">
                          <a:solidFill>
                            <a:schemeClr val="accent1"/>
                          </a:solidFill>
                        </a:rPr>
                        <a:t>=380</a:t>
                      </a:r>
                      <a:r>
                        <a:rPr kumimoji="1" lang="ja-JP" altLang="en-US" sz="1800" dirty="0">
                          <a:solidFill>
                            <a:schemeClr val="accent1"/>
                          </a:solidFill>
                        </a:rPr>
                        <a:t>分</a:t>
                      </a:r>
                      <a:r>
                        <a:rPr kumimoji="1" lang="en-US" altLang="ja-JP" sz="1800" dirty="0">
                          <a:solidFill>
                            <a:schemeClr val="accent1"/>
                          </a:solidFill>
                        </a:rPr>
                        <a:t>/</a:t>
                      </a:r>
                      <a:r>
                        <a:rPr kumimoji="1" lang="ja-JP" altLang="en-US" sz="1800" dirty="0">
                          <a:solidFill>
                            <a:schemeClr val="accent1"/>
                          </a:solidFill>
                        </a:rPr>
                        <a:t>月</a:t>
                      </a:r>
                      <a:endParaRPr kumimoji="1" lang="en-US" altLang="ja-JP" sz="1800" dirty="0">
                        <a:solidFill>
                          <a:schemeClr val="accent1"/>
                        </a:solidFill>
                      </a:endParaRPr>
                    </a:p>
                    <a:p>
                      <a:pPr marL="0" marR="0" lvl="0" indent="0" algn="l" defTabSz="914400" rtl="0" eaLnBrk="1" fontAlgn="auto" latinLnBrk="0" hangingPunct="1">
                        <a:lnSpc>
                          <a:spcPct val="120000"/>
                        </a:lnSpc>
                        <a:spcBef>
                          <a:spcPts val="0"/>
                        </a:spcBef>
                        <a:spcAft>
                          <a:spcPts val="300"/>
                        </a:spcAft>
                        <a:buClrTx/>
                        <a:buSzTx/>
                        <a:buFontTx/>
                        <a:buNone/>
                        <a:tabLst/>
                        <a:defRPr/>
                      </a:pPr>
                      <a:r>
                        <a:rPr kumimoji="1" lang="ja-JP" altLang="en-US" sz="1800" dirty="0">
                          <a:solidFill>
                            <a:schemeClr val="accent1"/>
                          </a:solidFill>
                        </a:rPr>
                        <a:t>　⇒月</a:t>
                      </a:r>
                      <a:r>
                        <a:rPr kumimoji="1" lang="en-US" altLang="ja-JP" sz="1800" dirty="0">
                          <a:solidFill>
                            <a:schemeClr val="accent1"/>
                          </a:solidFill>
                        </a:rPr>
                        <a:t>6</a:t>
                      </a:r>
                      <a:r>
                        <a:rPr kumimoji="1" lang="ja-JP" altLang="en-US" sz="1800" dirty="0">
                          <a:solidFill>
                            <a:schemeClr val="accent1"/>
                          </a:solidFill>
                        </a:rPr>
                        <a:t>時間</a:t>
                      </a:r>
                      <a:r>
                        <a:rPr kumimoji="1" lang="en-US" altLang="ja-JP" sz="1800" dirty="0">
                          <a:solidFill>
                            <a:schemeClr val="accent1"/>
                          </a:solidFill>
                        </a:rPr>
                        <a:t>20</a:t>
                      </a:r>
                      <a:r>
                        <a:rPr kumimoji="1" lang="ja-JP" altLang="en-US" sz="1800" dirty="0">
                          <a:solidFill>
                            <a:schemeClr val="accent1"/>
                          </a:solidFill>
                        </a:rPr>
                        <a:t>分の削減</a:t>
                      </a:r>
                      <a:endParaRPr kumimoji="1" lang="en-US" altLang="ja-JP" sz="1800" dirty="0">
                        <a:solidFill>
                          <a:schemeClr val="accent1"/>
                        </a:solidFill>
                      </a:endParaRPr>
                    </a:p>
                    <a:p>
                      <a:pPr marL="0" marR="0" lvl="0" indent="0" algn="l" defTabSz="914400" rtl="0" eaLnBrk="1" fontAlgn="auto" latinLnBrk="0" hangingPunct="1">
                        <a:lnSpc>
                          <a:spcPct val="120000"/>
                        </a:lnSpc>
                        <a:spcBef>
                          <a:spcPts val="0"/>
                        </a:spcBef>
                        <a:spcAft>
                          <a:spcPts val="300"/>
                        </a:spcAft>
                        <a:buClrTx/>
                        <a:buSzTx/>
                        <a:buFontTx/>
                        <a:buNone/>
                        <a:tabLst/>
                        <a:defRPr/>
                      </a:pPr>
                      <a:r>
                        <a:rPr kumimoji="1" lang="ja-JP" altLang="en-US" sz="1800" dirty="0">
                          <a:solidFill>
                            <a:schemeClr val="accent1"/>
                          </a:solidFill>
                        </a:rPr>
                        <a:t>　　</a:t>
                      </a:r>
                      <a:r>
                        <a:rPr kumimoji="1" lang="en-US" altLang="ja-JP" sz="1400" dirty="0">
                          <a:solidFill>
                            <a:schemeClr val="accent1"/>
                          </a:solidFill>
                        </a:rPr>
                        <a:t>※</a:t>
                      </a:r>
                      <a:r>
                        <a:rPr kumimoji="1" lang="ja-JP" altLang="en-US" sz="1400" dirty="0">
                          <a:solidFill>
                            <a:schemeClr val="accent1"/>
                          </a:solidFill>
                        </a:rPr>
                        <a:t>計算回数が多いほど効果が出ます。</a:t>
                      </a:r>
                      <a:endParaRPr kumimoji="1" lang="ja-JP" altLang="en-US" sz="1800" dirty="0">
                        <a:solidFill>
                          <a:schemeClr val="accent1"/>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lumMod val="95000"/>
                        </a:schemeClr>
                      </a:solidFill>
                      <a:prstDash val="solid"/>
                      <a:round/>
                      <a:headEnd type="none" w="med" len="med"/>
                      <a:tailEnd type="none" w="med" len="med"/>
                    </a:lnR>
                    <a:lnT w="76200" cap="flat" cmpd="sng" algn="ctr">
                      <a:solidFill>
                        <a:schemeClr val="bg1">
                          <a:lumMod val="95000"/>
                        </a:schemeClr>
                      </a:solidFill>
                      <a:prstDash val="solid"/>
                      <a:round/>
                      <a:headEnd type="none" w="med" len="med"/>
                      <a:tailEnd type="none" w="med" len="med"/>
                    </a:lnT>
                    <a:lnB w="76200" cap="flat" cmpd="sng" algn="ctr">
                      <a:solidFill>
                        <a:schemeClr val="bg1">
                          <a:lumMod val="9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25397150"/>
                  </a:ext>
                </a:extLst>
              </a:tr>
            </a:tbl>
          </a:graphicData>
        </a:graphic>
      </p:graphicFrame>
      <p:sp>
        <p:nvSpPr>
          <p:cNvPr id="14" name="テキスト ボックス 13">
            <a:extLst>
              <a:ext uri="{FF2B5EF4-FFF2-40B4-BE49-F238E27FC236}">
                <a16:creationId xmlns:a16="http://schemas.microsoft.com/office/drawing/2014/main" id="{01D7A574-6A22-D565-7CA1-00BD8BCA7257}"/>
              </a:ext>
            </a:extLst>
          </p:cNvPr>
          <p:cNvSpPr txBox="1"/>
          <p:nvPr/>
        </p:nvSpPr>
        <p:spPr>
          <a:xfrm>
            <a:off x="7986408" y="2620606"/>
            <a:ext cx="3239311" cy="353302"/>
          </a:xfrm>
          <a:prstGeom prst="rect">
            <a:avLst/>
          </a:prstGeom>
          <a:noFill/>
        </p:spPr>
        <p:txBody>
          <a:bodyPr wrap="square" rtlCol="0" anchor="ctr">
            <a:spAutoFit/>
          </a:bodyPr>
          <a:lstStyle/>
          <a:p>
            <a:pPr algn="ctr">
              <a:lnSpc>
                <a:spcPct val="110000"/>
              </a:lnSpc>
              <a:spcAft>
                <a:spcPts val="600"/>
              </a:spcAft>
            </a:pPr>
            <a:r>
              <a:rPr kumimoji="1" lang="ja-JP" altLang="en-US" sz="1600" dirty="0">
                <a:solidFill>
                  <a:schemeClr val="accent1"/>
                </a:solidFill>
              </a:rPr>
              <a:t>機械的機械的性質などの調査１分</a:t>
            </a:r>
            <a:endParaRPr kumimoji="1" lang="ja-JP" altLang="en-US" sz="1600" dirty="0">
              <a:solidFill>
                <a:schemeClr val="bg1"/>
              </a:solidFill>
            </a:endParaRPr>
          </a:p>
        </p:txBody>
      </p:sp>
      <p:cxnSp>
        <p:nvCxnSpPr>
          <p:cNvPr id="16" name="コネクタ: カギ線 15">
            <a:extLst>
              <a:ext uri="{FF2B5EF4-FFF2-40B4-BE49-F238E27FC236}">
                <a16:creationId xmlns:a16="http://schemas.microsoft.com/office/drawing/2014/main" id="{64FF7504-7602-F316-C18C-CA83994BF301}"/>
              </a:ext>
            </a:extLst>
          </p:cNvPr>
          <p:cNvCxnSpPr>
            <a:stCxn id="51" idx="2"/>
            <a:endCxn id="14" idx="3"/>
          </p:cNvCxnSpPr>
          <p:nvPr/>
        </p:nvCxnSpPr>
        <p:spPr>
          <a:xfrm rot="5400000">
            <a:off x="11178736" y="2648816"/>
            <a:ext cx="195424" cy="101458"/>
          </a:xfrm>
          <a:prstGeom prst="bentConnector2">
            <a:avLst/>
          </a:prstGeom>
        </p:spPr>
        <p:style>
          <a:lnRef idx="1">
            <a:schemeClr val="accent1"/>
          </a:lnRef>
          <a:fillRef idx="0">
            <a:schemeClr val="accent1"/>
          </a:fillRef>
          <a:effectRef idx="0">
            <a:schemeClr val="accent1"/>
          </a:effectRef>
          <a:fontRef idx="minor">
            <a:schemeClr val="tx1"/>
          </a:fontRef>
        </p:style>
      </p:cxnSp>
      <p:pic>
        <p:nvPicPr>
          <p:cNvPr id="24" name="図 23" descr="ロゴ, 会社名&#10;&#10;自動的に生成された説明">
            <a:hlinkClick r:id="rId2"/>
            <a:extLst>
              <a:ext uri="{FF2B5EF4-FFF2-40B4-BE49-F238E27FC236}">
                <a16:creationId xmlns:a16="http://schemas.microsoft.com/office/drawing/2014/main" id="{39A87CB3-4797-2148-7C57-29F71448D3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4163" y="5313025"/>
            <a:ext cx="1468308" cy="1465791"/>
          </a:xfrm>
          <a:prstGeom prst="rect">
            <a:avLst/>
          </a:prstGeom>
        </p:spPr>
      </p:pic>
      <p:sp>
        <p:nvSpPr>
          <p:cNvPr id="25" name="テキスト ボックス 67">
            <a:hlinkClick r:id="rId4"/>
            <a:extLst>
              <a:ext uri="{FF2B5EF4-FFF2-40B4-BE49-F238E27FC236}">
                <a16:creationId xmlns:a16="http://schemas.microsoft.com/office/drawing/2014/main" id="{F10FB05E-D241-4C50-99A6-1D10B29F7CE3}"/>
              </a:ext>
            </a:extLst>
          </p:cNvPr>
          <p:cNvSpPr txBox="1"/>
          <p:nvPr/>
        </p:nvSpPr>
        <p:spPr>
          <a:xfrm>
            <a:off x="7336750" y="5990092"/>
            <a:ext cx="3247413" cy="71813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b"/>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endParaRPr kumimoji="1" lang="en-US" altLang="ja-JP" sz="1400" dirty="0"/>
          </a:p>
          <a:p>
            <a:pPr algn="r"/>
            <a:r>
              <a:rPr kumimoji="1" lang="ja-JP" altLang="en-US" sz="1400" dirty="0"/>
              <a:t>しんめエンジニアリング</a:t>
            </a:r>
            <a:br>
              <a:rPr lang="en-US" altLang="ja-JP" sz="1400" b="0" u="sng" dirty="0">
                <a:solidFill>
                  <a:schemeClr val="dk1"/>
                </a:solidFill>
                <a:effectLst/>
                <a:latin typeface="+mn-lt"/>
                <a:ea typeface="+mn-ea"/>
                <a:cs typeface="+mn-cs"/>
                <a:hlinkClick r:id="" action="ppaction://noaction"/>
              </a:rPr>
            </a:br>
            <a:r>
              <a:rPr lang="en-US" altLang="ja-JP" sz="1400" b="0" u="sng" dirty="0">
                <a:solidFill>
                  <a:schemeClr val="dk1"/>
                </a:solidFill>
                <a:effectLst/>
                <a:latin typeface="+mn-lt"/>
                <a:ea typeface="+mn-ea"/>
                <a:cs typeface="+mn-cs"/>
                <a:hlinkClick r:id="" action="ppaction://noaction"/>
              </a:rPr>
              <a:t>https://shinmeeng.com/</a:t>
            </a:r>
            <a:endParaRPr lang="en-US" altLang="ja-JP" sz="1400" b="0" u="sng" dirty="0">
              <a:solidFill>
                <a:schemeClr val="dk1"/>
              </a:solidFill>
              <a:effectLst/>
              <a:latin typeface="+mn-lt"/>
              <a:ea typeface="+mn-ea"/>
              <a:cs typeface="+mn-cs"/>
            </a:endParaRPr>
          </a:p>
          <a:p>
            <a:pPr algn="r"/>
            <a:r>
              <a:rPr kumimoji="1" lang="ja-JP" altLang="en-US" sz="1050" dirty="0"/>
              <a:t>機械設計・技術者支援のための情報発信サイト</a:t>
            </a:r>
          </a:p>
        </p:txBody>
      </p:sp>
      <p:sp>
        <p:nvSpPr>
          <p:cNvPr id="26" name="吹き出し: 角を丸めた四角形 25">
            <a:extLst>
              <a:ext uri="{FF2B5EF4-FFF2-40B4-BE49-F238E27FC236}">
                <a16:creationId xmlns:a16="http://schemas.microsoft.com/office/drawing/2014/main" id="{9D6022D4-607B-9B76-8D1F-1AA95ABE8F4F}"/>
              </a:ext>
            </a:extLst>
          </p:cNvPr>
          <p:cNvSpPr/>
          <p:nvPr/>
        </p:nvSpPr>
        <p:spPr>
          <a:xfrm>
            <a:off x="443372" y="5434387"/>
            <a:ext cx="7126471" cy="1344427"/>
          </a:xfrm>
          <a:prstGeom prst="wedgeRoundRectCallout">
            <a:avLst>
              <a:gd name="adj1" fmla="val 60328"/>
              <a:gd name="adj2" fmla="val 2521"/>
              <a:gd name="adj3" fmla="val 16667"/>
            </a:avLst>
          </a:prstGeom>
          <a:solidFill>
            <a:schemeClr val="accent6">
              <a:lumMod val="20000"/>
              <a:lumOff val="80000"/>
            </a:schemeClr>
          </a:solidFill>
          <a:ln>
            <a:solidFill>
              <a:schemeClr val="accent6">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1400" dirty="0">
                <a:solidFill>
                  <a:schemeClr val="tx1"/>
                </a:solidFill>
              </a:rPr>
              <a:t>機械設計者・技術者のための情報発信サイトを運営しております。</a:t>
            </a:r>
            <a:endParaRPr kumimoji="1" lang="en-US" altLang="ja-JP" sz="1400" dirty="0">
              <a:solidFill>
                <a:schemeClr val="tx1"/>
              </a:solidFill>
            </a:endParaRPr>
          </a:p>
          <a:p>
            <a:pPr>
              <a:lnSpc>
                <a:spcPct val="150000"/>
              </a:lnSpc>
            </a:pPr>
            <a:r>
              <a:rPr kumimoji="1" lang="ja-JP" altLang="en-US" sz="1400" dirty="0">
                <a:solidFill>
                  <a:schemeClr val="tx1"/>
                </a:solidFill>
              </a:rPr>
              <a:t>機械・プラント設計を効率的にするために自身の経験と知識を計算</a:t>
            </a:r>
            <a:r>
              <a:rPr kumimoji="1" lang="en-US" altLang="ja-JP" sz="1400" dirty="0">
                <a:solidFill>
                  <a:schemeClr val="tx1"/>
                </a:solidFill>
              </a:rPr>
              <a:t>/</a:t>
            </a:r>
            <a:r>
              <a:rPr kumimoji="1" lang="ja-JP" altLang="en-US" sz="1400" dirty="0">
                <a:solidFill>
                  <a:schemeClr val="tx1"/>
                </a:solidFill>
              </a:rPr>
              <a:t>型式選定ツールにして取り扱っています。ほかにも</a:t>
            </a:r>
            <a:r>
              <a:rPr kumimoji="1" lang="en-US" altLang="ja-JP" sz="1400" dirty="0">
                <a:solidFill>
                  <a:schemeClr val="tx1"/>
                </a:solidFill>
              </a:rPr>
              <a:t>3D CAD</a:t>
            </a:r>
            <a:r>
              <a:rPr kumimoji="1" lang="ja-JP" altLang="en-US" sz="1400" dirty="0">
                <a:solidFill>
                  <a:schemeClr val="tx1"/>
                </a:solidFill>
              </a:rPr>
              <a:t>の基本操作や効率良くモデリングできる方法なども発信しています。</a:t>
            </a:r>
          </a:p>
        </p:txBody>
      </p:sp>
      <p:cxnSp>
        <p:nvCxnSpPr>
          <p:cNvPr id="28" name="直線コネクタ 27">
            <a:extLst>
              <a:ext uri="{FF2B5EF4-FFF2-40B4-BE49-F238E27FC236}">
                <a16:creationId xmlns:a16="http://schemas.microsoft.com/office/drawing/2014/main" id="{2A856FBA-895E-991C-9870-2CC711D9A741}"/>
              </a:ext>
            </a:extLst>
          </p:cNvPr>
          <p:cNvCxnSpPr/>
          <p:nvPr/>
        </p:nvCxnSpPr>
        <p:spPr>
          <a:xfrm>
            <a:off x="-8860" y="5307410"/>
            <a:ext cx="12172764" cy="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7406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376</Words>
  <Application>Microsoft Office PowerPoint</Application>
  <PresentationFormat>ワイド画面</PresentationFormat>
  <Paragraphs>40</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機械/設備設計用Excel計算ツール【あと施工アンカー強度計算シート】の概要</vt:lpstr>
      <vt:lpstr>あと施工アンカー強度計算シートのメリット　～設計工数の削減，ヒューマンエラー削減～</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しんめエンジニアリング</dc:creator>
  <cp:lastModifiedBy>しんめエンジニアリング</cp:lastModifiedBy>
  <cp:revision>19</cp:revision>
  <dcterms:created xsi:type="dcterms:W3CDTF">2023-11-04T03:22:47Z</dcterms:created>
  <dcterms:modified xsi:type="dcterms:W3CDTF">2023-11-18T22:53:14Z</dcterms:modified>
</cp:coreProperties>
</file>